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8"/>
  </p:notesMasterIdLst>
  <p:handoutMasterIdLst>
    <p:handoutMasterId r:id="rId49"/>
  </p:handoutMasterIdLst>
  <p:sldIdLst>
    <p:sldId id="298" r:id="rId14"/>
    <p:sldId id="397" r:id="rId15"/>
    <p:sldId id="552" r:id="rId16"/>
    <p:sldId id="571" r:id="rId17"/>
    <p:sldId id="572" r:id="rId18"/>
    <p:sldId id="577" r:id="rId19"/>
    <p:sldId id="556" r:id="rId20"/>
    <p:sldId id="576" r:id="rId21"/>
    <p:sldId id="555" r:id="rId22"/>
    <p:sldId id="329" r:id="rId23"/>
    <p:sldId id="551" r:id="rId24"/>
    <p:sldId id="550" r:id="rId25"/>
    <p:sldId id="579" r:id="rId26"/>
    <p:sldId id="520" r:id="rId27"/>
    <p:sldId id="587" r:id="rId28"/>
    <p:sldId id="580" r:id="rId29"/>
    <p:sldId id="584" r:id="rId30"/>
    <p:sldId id="585" r:id="rId31"/>
    <p:sldId id="588" r:id="rId32"/>
    <p:sldId id="582" r:id="rId33"/>
    <p:sldId id="583" r:id="rId34"/>
    <p:sldId id="586" r:id="rId35"/>
    <p:sldId id="503" r:id="rId36"/>
    <p:sldId id="506" r:id="rId37"/>
    <p:sldId id="565" r:id="rId38"/>
    <p:sldId id="509" r:id="rId39"/>
    <p:sldId id="510" r:id="rId40"/>
    <p:sldId id="566" r:id="rId41"/>
    <p:sldId id="514" r:id="rId42"/>
    <p:sldId id="567" r:id="rId43"/>
    <p:sldId id="544" r:id="rId44"/>
    <p:sldId id="558" r:id="rId45"/>
    <p:sldId id="573" r:id="rId46"/>
    <p:sldId id="574" r:id="rId47"/>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32]" lastIdx="1" clrIdx="42"/>
  <p:cmAuthor id="1" name="NY" initials="N" lastIdx="27" clrIdx="0"/>
  <p:cmAuthor id="44" name="Microsoft Office User" initials="Office [33]" lastIdx="1" clrIdx="43"/>
  <p:cmAuthor id="2" name="Roxana Mullafiroze" initials="RM" lastIdx="64" clrIdx="1"/>
  <p:cmAuthor id="45" name="Microsoft Office User" initials="Office [34]" lastIdx="1" clrIdx="44"/>
  <p:cmAuthor id="3" name="Luis Alcaraz" initials="LA" lastIdx="155" clrIdx="2"/>
  <p:cmAuthor id="46" name="Microsoft Office User" initials="Office [35]" lastIdx="1" clrIdx="45"/>
  <p:cmAuthor id="4" name="Koen van der West" initials="KvdW" lastIdx="1" clrIdx="3"/>
  <p:cmAuthor id="47" name="Microsoft Office User" initials="Office [36]" lastIdx="1" clrIdx="46"/>
  <p:cmAuthor id="5" name="REACH" initials="R" lastIdx="90" clrIdx="4"/>
  <p:cmAuthor id="48" name="Microsoft Office User" initials="Office [37]" lastIdx="1" clrIdx="47"/>
  <p:cmAuthor id="6" name="sarah vose" initials="sv" lastIdx="57" clrIdx="5"/>
  <p:cmAuthor id="49" name="Microsoft Office User" initials="Office [38]" lastIdx="1" clrIdx="48"/>
  <p:cmAuthor id="7" name="REACH IRAQ GIS" initials="RIG" lastIdx="21" clrIdx="6"/>
  <p:cmAuthor id="50" name="Microsoft Office User" initials="Office [39]" lastIdx="1" clrIdx="49"/>
  <p:cmAuthor id="8" name="cris" initials="c" lastIdx="201" clrIdx="7"/>
  <p:cmAuthor id="51" name="Microsoft Office User" initials="Office [40]" lastIdx="1" clrIdx="50"/>
  <p:cmAuthor id="9" name="Katherine Condon" initials="KC" lastIdx="309" clrIdx="8"/>
  <p:cmAuthor id="52" name="Microsoft Office User" initials="Office [41]" lastIdx="1" clrIdx="51"/>
  <p:cmAuthor id="10" name="REACH_IRQ_AO2" initials="R" lastIdx="47" clrIdx="9"/>
  <p:cmAuthor id="53" name="Microsoft Office User" initials="Office [42]" lastIdx="1" clrIdx="52"/>
  <p:cmAuthor id="11" name="Canon Co" initials="CC" lastIdx="156" clrIdx="10"/>
  <p:cmAuthor id="54" name="Katherine CONDON" initials="KC" lastIdx="18" clrIdx="53">
    <p:extLst>
      <p:ext uri="{19B8F6BF-5375-455C-9EA6-DF929625EA0E}">
        <p15:presenceInfo xmlns:p15="http://schemas.microsoft.com/office/powerpoint/2012/main" userId="Katherine CONDON" providerId="None"/>
      </p:ext>
    </p:extLst>
  </p:cmAuthor>
  <p:cmAuthor id="12" name="Microsoft Office User" initials="Office" lastIdx="2" clrIdx="11"/>
  <p:cmAuthor id="13" name="Microsoft Office User" initials="Office [2]" lastIdx="1" clrIdx="12"/>
  <p:cmAuthor id="14" name="Microsoft Office User" initials="Office [3]" lastIdx="1" clrIdx="13"/>
  <p:cmAuthor id="15" name="Microsoft Office User" initials="Office [4]" lastIdx="1" clrIdx="14"/>
  <p:cmAuthor id="16" name="Microsoft Office User" initials="Office [5]" lastIdx="1" clrIdx="15"/>
  <p:cmAuthor id="17" name="Microsoft Office User" initials="Office [6]" lastIdx="1" clrIdx="16"/>
  <p:cmAuthor id="18" name="Microsoft Office User" initials="Office [7]" lastIdx="1" clrIdx="17"/>
  <p:cmAuthor id="19" name="Microsoft Office User" initials="Office [8]" lastIdx="1" clrIdx="18"/>
  <p:cmAuthor id="20" name="Microsoft Office User" initials="Office [9]" lastIdx="1" clrIdx="19"/>
  <p:cmAuthor id="21" name="Microsoft Office User" initials="Office [10]" lastIdx="1" clrIdx="20"/>
  <p:cmAuthor id="22" name="Microsoft Office User" initials="Office [11]" lastIdx="1" clrIdx="21"/>
  <p:cmAuthor id="23" name="Microsoft Office User" initials="Office [12]" lastIdx="1" clrIdx="22"/>
  <p:cmAuthor id="24" name="Microsoft Office User" initials="Office [13]" lastIdx="1" clrIdx="23"/>
  <p:cmAuthor id="25" name="Microsoft Office User" initials="Office [14]" lastIdx="1" clrIdx="24"/>
  <p:cmAuthor id="26" name="Microsoft Office User" initials="Office [15]" lastIdx="1" clrIdx="25"/>
  <p:cmAuthor id="27" name="Microsoft Office User" initials="Office [16]" lastIdx="1" clrIdx="26"/>
  <p:cmAuthor id="28" name="Microsoft Office User" initials="Office [17]" lastIdx="1" clrIdx="27"/>
  <p:cmAuthor id="29" name="Microsoft Office User" initials="Office [18]" lastIdx="1" clrIdx="28"/>
  <p:cmAuthor id="30" name="Microsoft Office User" initials="Office [19]" lastIdx="1" clrIdx="29"/>
  <p:cmAuthor id="31" name="Microsoft Office User" initials="Office [20]" lastIdx="1" clrIdx="30"/>
  <p:cmAuthor id="32" name="Microsoft Office User" initials="Office [21]" lastIdx="1" clrIdx="31"/>
  <p:cmAuthor id="33" name="Microsoft Office User" initials="Office [22]" lastIdx="1" clrIdx="32"/>
  <p:cmAuthor id="34" name="Microsoft Office User" initials="Office [23]" lastIdx="1" clrIdx="33"/>
  <p:cmAuthor id="35" name="Microsoft Office User" initials="Office [24]" lastIdx="1" clrIdx="34"/>
  <p:cmAuthor id="36" name="Microsoft Office User" initials="Office [25]" lastIdx="1" clrIdx="35"/>
  <p:cmAuthor id="37" name="Microsoft Office User" initials="Office [26]" lastIdx="1" clrIdx="36"/>
  <p:cmAuthor id="38" name="Microsoft Office User" initials="Office [27]" lastIdx="1" clrIdx="37"/>
  <p:cmAuthor id="39" name="Microsoft Office User" initials="Office [28]" lastIdx="1" clrIdx="38"/>
  <p:cmAuthor id="40" name="Microsoft Office User" initials="Office [29]" lastIdx="1" clrIdx="39"/>
  <p:cmAuthor id="41" name="Microsoft Office User" initials="Office [30]" lastIdx="1" clrIdx="40"/>
  <p:cmAuthor id="42" name="Microsoft Office User" initials="Office [31]"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0A9"/>
    <a:srgbClr val="ED7376"/>
    <a:srgbClr val="F08C8F"/>
    <a:srgbClr val="58585A"/>
    <a:srgbClr val="F6A4A4"/>
    <a:srgbClr val="EE5859"/>
    <a:srgbClr val="E6E6E6"/>
    <a:srgbClr val="DDDDDD"/>
    <a:srgbClr val="FFFFFF"/>
    <a:srgbClr val="D2C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88038" autoAdjust="0"/>
  </p:normalViewPr>
  <p:slideViewPr>
    <p:cSldViewPr snapToGrid="0">
      <p:cViewPr varScale="1">
        <p:scale>
          <a:sx n="56" d="100"/>
          <a:sy n="56" d="100"/>
        </p:scale>
        <p:origin x="1344" y="28"/>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3FECA226-932B-441E-BF1B-0EE9DFC3B687}" type="presOf" srcId="{19770A51-E882-4041-8689-E12E416E18B0}" destId="{5B907FC8-9B3B-4696-91E4-08971BF9F525}" srcOrd="0" destOrd="0" presId="urn:microsoft.com/office/officeart/2011/layout/HexagonRadial"/>
    <dgm:cxn modelId="{1444792D-AEEB-4DCA-9E0F-DE93D9619288}" type="presOf" srcId="{7262C3E8-EB66-4EAB-8987-2136D95F56BF}" destId="{0DD1483D-ABBF-4C01-A05A-2422BE723BD5}"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4EC2F13C-D62D-4AD9-AA90-E299FFA0B213}" type="presOf" srcId="{FACC9926-4231-4E01-A9AB-E5DFED19C8FD}" destId="{28444ACE-AB4C-4B84-A5F3-B60EE582385E}"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B4444C4C-F754-4769-A929-EEC93174CF11}" type="presOf" srcId="{1623FBE0-81BA-469A-BC11-A39E0579D9A5}" destId="{B26889CB-5ABD-47CC-95BF-2DC4E5124E04}"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B4C1445A-9A7F-4BE4-8766-3173CD1BDD06}" type="presOf" srcId="{25D6640D-C921-4827-9C68-28FABCB989C1}" destId="{C83C3C06-A202-4832-9AD7-6ED9D092A04C}"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B958A9C0-3BC7-4EF8-8232-869B0FA375BB}"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9F2EFA16-DF79-489D-BB3F-B05976910FF5}" type="presOf" srcId="{25D6640D-C921-4827-9C68-28FABCB989C1}" destId="{C83C3C06-A202-4832-9AD7-6ED9D092A04C}"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F6EB394A-2E58-4252-BADE-E4168254D690}" srcId="{0A21F6C2-60C5-4F12-865C-902F24AB221A}" destId="{FACC9926-4231-4E01-A9AB-E5DFED19C8FD}" srcOrd="1" destOrd="0" parTransId="{0C711441-5BF4-4D4A-BBBF-F67CBFF2D5EB}" sibTransId="{6E4BD22F-C643-4283-A19D-4D334A5EED6D}"/>
    <dgm:cxn modelId="{3D03066B-DE50-4E19-98E2-1599377DAD8C}"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3B197E7F-5E2B-4248-B10D-7CE2B406E2DC}" type="presOf" srcId="{7262C3E8-EB66-4EAB-8987-2136D95F56BF}" destId="{0DD1483D-ABBF-4C01-A05A-2422BE723BD5}" srcOrd="0" destOrd="0" presId="urn:microsoft.com/office/officeart/2011/layout/HexagonRadial"/>
    <dgm:cxn modelId="{6417C980-CEE5-4B7B-A2A2-6142D6CF6350}" type="presOf" srcId="{1623FBE0-81BA-469A-BC11-A39E0579D9A5}" destId="{B26889CB-5ABD-47CC-95BF-2DC4E5124E04}"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282676C7-5B51-4F79-8665-1C6DFBE5860F}" type="presOf" srcId="{0A21F6C2-60C5-4F12-865C-902F24AB221A}" destId="{02B2154D-66E7-4FDE-87D6-54A84AD23FAA}"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3/30/2021</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3/30/2021</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dirty="0"/>
              <a:t>This map represents the recent movements to Yathreb in the last 6 months (prior to data collection), corresponding to recent returns, IDP arrivals and failed returns.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22B85-E105-4374-B998-26621ECADA5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93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Recent returns</a:t>
            </a:r>
          </a:p>
          <a:p>
            <a:pPr marR="0" algn="just" rtl="0"/>
            <a:r>
              <a:rPr lang="en-US" sz="1800" b="0" i="0" u="none" strike="noStrike" baseline="0" dirty="0">
                <a:solidFill>
                  <a:srgbClr val="58585B"/>
                </a:solidFill>
                <a:latin typeface="Arial Narrow" panose="020B0606020202030204" pitchFamily="34" charset="0"/>
              </a:rPr>
              <a:t>Returns were reported from non-camp areas in Erbil (3 KIs) and Samarra (1 KI) districts; as well as Baghdad (1 KI), Kirkuk (1 KI) and Al-</a:t>
            </a:r>
            <a:r>
              <a:rPr lang="en-US" sz="1800" b="0" i="0" u="none" strike="noStrike" baseline="0" dirty="0" err="1">
                <a:solidFill>
                  <a:srgbClr val="58585B"/>
                </a:solidFill>
                <a:latin typeface="Arial Narrow" panose="020B0606020202030204" pitchFamily="34" charset="0"/>
              </a:rPr>
              <a:t>Suleimaniyah</a:t>
            </a:r>
            <a:r>
              <a:rPr lang="en-US" sz="1800" b="0" i="0" u="none" strike="noStrike" baseline="0" dirty="0">
                <a:solidFill>
                  <a:srgbClr val="58585B"/>
                </a:solidFill>
                <a:latin typeface="Arial Narrow" panose="020B0606020202030204" pitchFamily="34" charset="0"/>
              </a:rPr>
              <a:t> (1 KI) governorates. Other households returned from camps in Al-</a:t>
            </a:r>
            <a:r>
              <a:rPr lang="en-US" sz="1800" b="0" i="0" u="none" strike="noStrike" baseline="0" dirty="0" err="1">
                <a:solidFill>
                  <a:srgbClr val="58585B"/>
                </a:solidFill>
                <a:latin typeface="Arial Narrow" panose="020B0606020202030204" pitchFamily="34" charset="0"/>
              </a:rPr>
              <a:t>Suleimaniyah</a:t>
            </a:r>
            <a:r>
              <a:rPr lang="en-US" sz="1800" b="0" i="0" u="none" strike="noStrike" baseline="0" dirty="0">
                <a:solidFill>
                  <a:srgbClr val="58585B"/>
                </a:solidFill>
                <a:latin typeface="Arial Narrow" panose="020B0606020202030204" pitchFamily="34" charset="0"/>
              </a:rPr>
              <a:t> (11 KIs), Kirkuk (4 KIs)21 and Erbil (2 KIs) governorates.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rest of the KIs reported no returns (22 KIs), or they did not know about recent movements (8 KIs).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Recent returns reportedly lead to positive and negative impacts in terms of access to job opportunities and assistance, with negative consequences reported more frequently than positive. On one hand, while some KIs believed that recent returns contributed to </a:t>
            </a:r>
            <a:r>
              <a:rPr lang="en-US" sz="1800" b="1" i="0" u="none" strike="noStrike" baseline="0" dirty="0">
                <a:solidFill>
                  <a:srgbClr val="58585B"/>
                </a:solidFill>
                <a:latin typeface="Arial Narrow" panose="020B0606020202030204" pitchFamily="34" charset="0"/>
              </a:rPr>
              <a:t>increased job opportunities</a:t>
            </a:r>
            <a:r>
              <a:rPr lang="en-US" sz="1800" b="0" i="0" u="none" strike="noStrike" baseline="0" dirty="0">
                <a:solidFill>
                  <a:srgbClr val="58585B"/>
                </a:solidFill>
                <a:latin typeface="Arial Narrow" panose="020B0606020202030204" pitchFamily="34" charset="0"/>
              </a:rPr>
              <a:t> (3 KIs out of 24), the vast majority reported that these movements led to </a:t>
            </a:r>
            <a:r>
              <a:rPr lang="en-US" sz="1800" b="1" i="0" u="none" strike="noStrike" baseline="0" dirty="0">
                <a:solidFill>
                  <a:srgbClr val="58585B"/>
                </a:solidFill>
                <a:latin typeface="Arial Narrow" panose="020B0606020202030204" pitchFamily="34" charset="0"/>
              </a:rPr>
              <a:t>higher competition in the </a:t>
            </a:r>
            <a:r>
              <a:rPr lang="en-US" sz="1800" b="1" i="0" u="none" strike="noStrike" baseline="0" dirty="0" err="1">
                <a:solidFill>
                  <a:srgbClr val="58585B"/>
                </a:solidFill>
                <a:latin typeface="Arial Narrow" panose="020B0606020202030204" pitchFamily="34" charset="0"/>
              </a:rPr>
              <a:t>labour</a:t>
            </a:r>
            <a:r>
              <a:rPr lang="en-US" sz="1800" b="1" i="0" u="none" strike="noStrike" baseline="0" dirty="0">
                <a:solidFill>
                  <a:srgbClr val="58585B"/>
                </a:solidFill>
                <a:latin typeface="Arial Narrow" panose="020B0606020202030204" pitchFamily="34" charset="0"/>
              </a:rPr>
              <a:t> market</a:t>
            </a:r>
            <a:r>
              <a:rPr lang="en-US" sz="1800" b="0" i="0" u="none" strike="noStrike" baseline="0" dirty="0">
                <a:solidFill>
                  <a:srgbClr val="58585B"/>
                </a:solidFill>
                <a:latin typeface="Arial Narrow" panose="020B0606020202030204" pitchFamily="34" charset="0"/>
              </a:rPr>
              <a:t> (18 KIs). Similarly, while the majority reported a </a:t>
            </a:r>
            <a:r>
              <a:rPr lang="en-US" sz="1800" b="1" i="0" u="none" strike="noStrike" baseline="0" dirty="0">
                <a:solidFill>
                  <a:srgbClr val="58585B"/>
                </a:solidFill>
                <a:latin typeface="Arial Narrow" panose="020B0606020202030204" pitchFamily="34" charset="0"/>
              </a:rPr>
              <a:t>decrease in the level of household assistance </a:t>
            </a:r>
            <a:r>
              <a:rPr lang="en-US" sz="1800" b="0" i="0" u="none" strike="noStrike" baseline="0" dirty="0">
                <a:solidFill>
                  <a:srgbClr val="58585B"/>
                </a:solidFill>
                <a:latin typeface="Arial Narrow" panose="020B0606020202030204" pitchFamily="34" charset="0"/>
              </a:rPr>
              <a:t>due to increased demand (14 KIs), some KIs reported that access to assistance increased due to the response by different governmental and humanitarian actors to the recent returns (7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Recent returns reportedly resulted in </a:t>
            </a:r>
            <a:r>
              <a:rPr lang="en-US" sz="1800" b="1" i="0" u="none" strike="noStrike" baseline="0" dirty="0">
                <a:solidFill>
                  <a:srgbClr val="58585B"/>
                </a:solidFill>
                <a:latin typeface="Arial Narrow" panose="020B0606020202030204" pitchFamily="34" charset="0"/>
              </a:rPr>
              <a:t>family reunification</a:t>
            </a:r>
            <a:r>
              <a:rPr lang="en-US" sz="1800" b="0" i="0" u="none" strike="noStrike" baseline="0" dirty="0">
                <a:solidFill>
                  <a:srgbClr val="58585B"/>
                </a:solidFill>
                <a:latin typeface="Arial Narrow" panose="020B0606020202030204" pitchFamily="34" charset="0"/>
              </a:rPr>
              <a:t> (7 KIs) which respondents perceived as positive, at the same time the reported </a:t>
            </a:r>
            <a:r>
              <a:rPr lang="en-US" sz="1800" b="1" i="0" u="none" strike="noStrike" baseline="0" dirty="0">
                <a:solidFill>
                  <a:srgbClr val="58585B"/>
                </a:solidFill>
                <a:latin typeface="Arial Narrow" panose="020B0606020202030204" pitchFamily="34" charset="0"/>
              </a:rPr>
              <a:t>occurrence of disputes </a:t>
            </a:r>
            <a:r>
              <a:rPr lang="en-US" sz="1800" b="0" i="0" u="none" strike="noStrike" baseline="0" dirty="0">
                <a:solidFill>
                  <a:srgbClr val="58585B"/>
                </a:solidFill>
                <a:latin typeface="Arial Narrow" panose="020B0606020202030204" pitchFamily="34" charset="0"/>
              </a:rPr>
              <a:t>between households (1 KI) affected the stability of the community in Yathreb (7 KIs).</a:t>
            </a: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26790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258502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dirty="0"/>
              <a:t>This map represents the expected movements to Yathreb in the last 6 months (prior to data collection), corresponding to expected returns.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22B85-E105-4374-B998-26621ECADA5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99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Returns are expected from camp (2 KIs) and non-camp areas (6 KIs) in Al-</a:t>
            </a:r>
            <a:r>
              <a:rPr lang="en-US" sz="1800" b="0" i="0" u="none" strike="noStrike" baseline="0" dirty="0" err="1">
                <a:solidFill>
                  <a:srgbClr val="58585B"/>
                </a:solidFill>
                <a:latin typeface="Arial Narrow" panose="020B0606020202030204" pitchFamily="34" charset="0"/>
              </a:rPr>
              <a:t>Suleimaniyah</a:t>
            </a:r>
            <a:r>
              <a:rPr lang="en-US" sz="1800" b="0" i="0" u="none" strike="noStrike" baseline="0" dirty="0">
                <a:solidFill>
                  <a:srgbClr val="58585B"/>
                </a:solidFill>
                <a:latin typeface="Arial Narrow" panose="020B0606020202030204" pitchFamily="34" charset="0"/>
              </a:rPr>
              <a:t> and Kirkuk21 governorates. The rest of the KIs reported no expected returns (7 KIs), did not know about expected movements (32 KIs), or refused to answer (4 KIs).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R="26970" algn="l" rtl="0"/>
            <a:r>
              <a:rPr lang="en-GB" sz="1800" b="1" i="0" u="none" strike="noStrike" dirty="0">
                <a:solidFill>
                  <a:srgbClr val="58585B"/>
                </a:solidFill>
                <a:latin typeface="Arial Narrow" panose="020B0606020202030204" pitchFamily="34" charset="0"/>
              </a:rPr>
              <a:t>Other drivers</a:t>
            </a:r>
          </a:p>
          <a:p>
            <a:pPr marR="26970" algn="l" rtl="0"/>
            <a:r>
              <a:rPr lang="en-US" sz="1800" b="0" i="0" u="none" strike="noStrike" baseline="0" dirty="0">
                <a:solidFill>
                  <a:srgbClr val="58585B"/>
                </a:solidFill>
                <a:latin typeface="Arial Narrow" panose="020B0606020202030204" pitchFamily="34" charset="0"/>
              </a:rPr>
              <a:t>Difficult living conditions in </a:t>
            </a:r>
            <a:r>
              <a:rPr lang="en-US" sz="1800" b="0" i="0" u="none" strike="noStrike" baseline="0" dirty="0" err="1">
                <a:solidFill>
                  <a:srgbClr val="58585B"/>
                </a:solidFill>
                <a:latin typeface="Arial Narrow" panose="020B0606020202030204" pitchFamily="34" charset="0"/>
              </a:rPr>
              <a:t>AoD</a:t>
            </a:r>
            <a:r>
              <a:rPr lang="en-US" sz="1800" b="1" i="0" u="none" strike="noStrike" baseline="0" dirty="0">
                <a:solidFill>
                  <a:srgbClr val="58585B"/>
                </a:solidFill>
                <a:latin typeface="Arial Narrow" panose="020B0606020202030204" pitchFamily="34" charset="0"/>
              </a:rPr>
              <a:t>		1 KI</a:t>
            </a:r>
          </a:p>
          <a:p>
            <a:pPr marR="26970" algn="l" rtl="0"/>
            <a:r>
              <a:rPr lang="en-US" sz="1800" b="0" i="0" u="none" strike="noStrike" baseline="0" dirty="0">
                <a:solidFill>
                  <a:srgbClr val="58585B"/>
                </a:solidFill>
                <a:latin typeface="Arial Narrow" panose="020B0606020202030204" pitchFamily="34" charset="0"/>
              </a:rPr>
              <a:t>Families received the security clearance to return</a:t>
            </a:r>
            <a:r>
              <a:rPr lang="en-US" sz="1800" b="1" i="0" u="none" strike="noStrike" baseline="0" dirty="0">
                <a:solidFill>
                  <a:srgbClr val="58585B"/>
                </a:solidFill>
                <a:latin typeface="Arial Narrow" panose="020B0606020202030204" pitchFamily="34" charset="0"/>
              </a:rPr>
              <a:t>	1 KI</a:t>
            </a:r>
          </a:p>
          <a:p>
            <a:pPr marR="26970" algn="l" rtl="0"/>
            <a:r>
              <a:rPr lang="en-US" sz="1800" b="0" i="0" u="none" strike="noStrike" baseline="0" dirty="0">
                <a:solidFill>
                  <a:srgbClr val="58585B"/>
                </a:solidFill>
                <a:latin typeface="Arial Narrow" panose="020B0606020202030204" pitchFamily="34" charset="0"/>
              </a:rPr>
              <a:t>Did not know	</a:t>
            </a:r>
            <a:r>
              <a:rPr lang="en-US" sz="1800" b="1" i="0" u="none" strike="noStrike" baseline="0" dirty="0">
                <a:solidFill>
                  <a:srgbClr val="58585B"/>
                </a:solidFill>
                <a:latin typeface="Arial Narrow" panose="020B0606020202030204" pitchFamily="34" charset="0"/>
              </a:rPr>
              <a:t>			3 KIs</a:t>
            </a:r>
          </a:p>
          <a:p>
            <a:pPr marR="26970" algn="l" rtl="0"/>
            <a:r>
              <a:rPr lang="en-US" sz="1800" b="0" i="0" u="none" strike="noStrike" baseline="0" dirty="0">
                <a:solidFill>
                  <a:srgbClr val="58585B"/>
                </a:solidFill>
                <a:latin typeface="Arial Narrow" panose="020B0606020202030204" pitchFamily="34" charset="0"/>
              </a:rPr>
              <a:t>Refused to answer</a:t>
            </a:r>
            <a:r>
              <a:rPr lang="en-US" sz="1800" b="1" i="0" u="none" strike="noStrike" baseline="0" dirty="0">
                <a:solidFill>
                  <a:srgbClr val="58585B"/>
                </a:solidFill>
                <a:latin typeface="Arial Narrow" panose="020B0606020202030204" pitchFamily="34" charset="0"/>
              </a:rPr>
              <a:t>			8 KIs</a:t>
            </a:r>
          </a:p>
          <a:p>
            <a:pPr marR="26970" algn="l"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Other barriers</a:t>
            </a:r>
          </a:p>
          <a:p>
            <a:pPr marR="26970" algn="l" rtl="0"/>
            <a:r>
              <a:rPr lang="en-US" sz="1800" b="0" i="0" u="none" strike="noStrike" baseline="0" dirty="0">
                <a:solidFill>
                  <a:srgbClr val="58585B"/>
                </a:solidFill>
                <a:latin typeface="Arial Narrow" panose="020B0606020202030204" pitchFamily="34" charset="0"/>
              </a:rPr>
              <a:t>Prefer life in </a:t>
            </a:r>
            <a:r>
              <a:rPr lang="en-US" sz="1800" b="0" i="0" u="none" strike="noStrike" baseline="0" dirty="0" err="1">
                <a:solidFill>
                  <a:srgbClr val="58585B"/>
                </a:solidFill>
                <a:latin typeface="Arial Narrow" panose="020B0606020202030204" pitchFamily="34" charset="0"/>
              </a:rPr>
              <a:t>AoD</a:t>
            </a:r>
            <a:r>
              <a:rPr lang="en-US" sz="1800" b="1" i="0" u="none" strike="noStrike" baseline="0" dirty="0">
                <a:solidFill>
                  <a:srgbClr val="58585B"/>
                </a:solidFill>
                <a:latin typeface="Arial Narrow" panose="020B0606020202030204" pitchFamily="34" charset="0"/>
              </a:rPr>
              <a:t>		                  8 KIs</a:t>
            </a:r>
          </a:p>
          <a:p>
            <a:pPr marR="26970" algn="l" rtl="0"/>
            <a:r>
              <a:rPr lang="en-US" sz="1800" b="0" i="0" u="none" strike="noStrike" baseline="0" dirty="0">
                <a:solidFill>
                  <a:srgbClr val="58585B"/>
                </a:solidFill>
                <a:latin typeface="Arial Narrow" panose="020B0606020202030204" pitchFamily="34" charset="0"/>
              </a:rPr>
              <a:t>Lack of </a:t>
            </a:r>
            <a:r>
              <a:rPr lang="en-US" sz="1800" b="0" i="0" u="none" strike="noStrike" baseline="0" dirty="0" err="1">
                <a:solidFill>
                  <a:srgbClr val="58585B"/>
                </a:solidFill>
                <a:latin typeface="Arial Narrow" panose="020B0606020202030204" pitchFamily="34" charset="0"/>
              </a:rPr>
              <a:t>specialised</a:t>
            </a:r>
            <a:r>
              <a:rPr lang="en-US" sz="1800" b="0" i="0" u="none" strike="noStrike" baseline="0" dirty="0">
                <a:solidFill>
                  <a:srgbClr val="58585B"/>
                </a:solidFill>
                <a:latin typeface="Arial Narrow" panose="020B0606020202030204" pitchFamily="34" charset="0"/>
              </a:rPr>
              <a:t> medical treatment</a:t>
            </a:r>
            <a:r>
              <a:rPr lang="en-US" sz="1800" b="1" i="0" u="none" strike="noStrike" baseline="0" dirty="0">
                <a:solidFill>
                  <a:srgbClr val="58585B"/>
                </a:solidFill>
                <a:latin typeface="Arial Narrow" panose="020B0606020202030204" pitchFamily="34" charset="0"/>
              </a:rPr>
              <a:t>	                  2 KIs</a:t>
            </a:r>
          </a:p>
          <a:p>
            <a:pPr marR="26970" algn="l" rtl="0"/>
            <a:r>
              <a:rPr lang="en-US" sz="1800" b="0" i="0" u="none" strike="noStrike" baseline="0" dirty="0">
                <a:solidFill>
                  <a:srgbClr val="58585B"/>
                </a:solidFill>
                <a:latin typeface="Arial Narrow" panose="020B0606020202030204" pitchFamily="34" charset="0"/>
              </a:rPr>
              <a:t>Fear due to COVID-19 pandemic</a:t>
            </a:r>
            <a:r>
              <a:rPr lang="en-US" sz="1800" b="1" i="0" u="none" strike="noStrike" baseline="0" dirty="0">
                <a:solidFill>
                  <a:srgbClr val="58585B"/>
                </a:solidFill>
                <a:latin typeface="Arial Narrow" panose="020B0606020202030204" pitchFamily="34" charset="0"/>
              </a:rPr>
              <a:t>	                  1 KI</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In addition to the above, IDP KIs originally from Yathreb displaced elsewhere reported that there were barriers to return related to the security situation in their AoO such as </a:t>
            </a:r>
            <a:r>
              <a:rPr lang="en-US" sz="1800" b="1" i="0" u="none" strike="noStrike" baseline="0" dirty="0">
                <a:solidFill>
                  <a:srgbClr val="58585B"/>
                </a:solidFill>
                <a:latin typeface="Arial Narrow" panose="020B0606020202030204" pitchFamily="34" charset="0"/>
              </a:rPr>
              <a:t>fear of persecution </a:t>
            </a:r>
            <a:r>
              <a:rPr lang="en-US" sz="1800" b="0" i="0" u="none" strike="noStrike" baseline="0" dirty="0">
                <a:solidFill>
                  <a:srgbClr val="58585B"/>
                </a:solidFill>
                <a:latin typeface="Arial Narrow" panose="020B0606020202030204" pitchFamily="34" charset="0"/>
              </a:rPr>
              <a:t>due to outstanding disputes (1 KI out of 2); fear of </a:t>
            </a:r>
            <a:r>
              <a:rPr lang="en-US" sz="1800" b="1" i="0" u="none" strike="noStrike" baseline="0" dirty="0">
                <a:solidFill>
                  <a:srgbClr val="58585B"/>
                </a:solidFill>
                <a:latin typeface="Arial Narrow" panose="020B0606020202030204" pitchFamily="34" charset="0"/>
              </a:rPr>
              <a:t>being perceived as ISIL-affiliated</a:t>
            </a:r>
            <a:r>
              <a:rPr lang="en-US" sz="1800" b="0" i="0" u="none" strike="noStrike" baseline="0" dirty="0">
                <a:solidFill>
                  <a:srgbClr val="58585B"/>
                </a:solidFill>
                <a:latin typeface="Arial Narrow" panose="020B0606020202030204" pitchFamily="34" charset="0"/>
              </a:rPr>
              <a:t> (1 KI); and </a:t>
            </a:r>
            <a:r>
              <a:rPr lang="en-US" sz="1800" b="1" i="0" u="none" strike="noStrike" baseline="0" dirty="0">
                <a:solidFill>
                  <a:srgbClr val="58585B"/>
                </a:solidFill>
                <a:latin typeface="Arial Narrow" panose="020B0606020202030204" pitchFamily="34" charset="0"/>
              </a:rPr>
              <a:t>presence of specific armed groups</a:t>
            </a:r>
            <a:r>
              <a:rPr lang="en-US" sz="1800" b="0" i="0" u="none" strike="noStrike" baseline="0" dirty="0">
                <a:solidFill>
                  <a:srgbClr val="58585B"/>
                </a:solidFill>
                <a:latin typeface="Arial Narrow" panose="020B0606020202030204" pitchFamily="34" charset="0"/>
              </a:rPr>
              <a:t> (1 KI). Other barriers reported included </a:t>
            </a:r>
            <a:r>
              <a:rPr lang="en-US" sz="1800" b="1" i="0" u="none" strike="noStrike" baseline="0" dirty="0">
                <a:solidFill>
                  <a:srgbClr val="58585B"/>
                </a:solidFill>
                <a:latin typeface="Arial Narrow" panose="020B0606020202030204" pitchFamily="34" charset="0"/>
              </a:rPr>
              <a:t>perceived limitations on further return movements</a:t>
            </a:r>
            <a:r>
              <a:rPr lang="en-US" sz="1800" b="0" i="0" u="none" strike="noStrike" baseline="0" dirty="0">
                <a:solidFill>
                  <a:srgbClr val="58585B"/>
                </a:solidFill>
                <a:latin typeface="Arial Narrow" panose="020B0606020202030204" pitchFamily="34" charset="0"/>
              </a:rPr>
              <a:t> (2 KIs), and </a:t>
            </a:r>
            <a:r>
              <a:rPr lang="en-US" sz="1800" b="1" i="0" u="none" strike="noStrike" baseline="0" dirty="0">
                <a:solidFill>
                  <a:srgbClr val="58585B"/>
                </a:solidFill>
                <a:latin typeface="Arial Narrow" panose="020B0606020202030204" pitchFamily="34" charset="0"/>
              </a:rPr>
              <a:t>lack of security clearance</a:t>
            </a:r>
            <a:r>
              <a:rPr lang="en-US" sz="1800" b="0" i="0" u="none" strike="noStrike" baseline="0" dirty="0">
                <a:solidFill>
                  <a:srgbClr val="58585B"/>
                </a:solidFill>
                <a:latin typeface="Arial Narrow" panose="020B0606020202030204" pitchFamily="34" charset="0"/>
              </a:rPr>
              <a:t> for some households (1 KI).23</a:t>
            </a:r>
          </a:p>
          <a:p>
            <a:pPr marR="0" algn="just" rtl="0"/>
            <a:r>
              <a:rPr lang="en-GB" sz="1800" b="0" i="0" u="none" strike="noStrike" baseline="0" dirty="0">
                <a:solidFill>
                  <a:srgbClr val="58585B"/>
                </a:solidFill>
                <a:latin typeface="Arial Narrow" panose="020B0606020202030204" pitchFamily="34" charset="0"/>
              </a:rPr>
              <a:t> </a:t>
            </a:r>
          </a:p>
          <a:p>
            <a:pPr marR="0" algn="just" rtl="0"/>
            <a:r>
              <a:rPr lang="en-US" sz="1800" b="1" i="0" u="none" strike="noStrike" baseline="0" dirty="0">
                <a:solidFill>
                  <a:srgbClr val="58585B"/>
                </a:solidFill>
                <a:latin typeface="Arial Narrow" panose="020B0606020202030204" pitchFamily="34" charset="0"/>
              </a:rPr>
              <a:t>Impact of expected returns</a:t>
            </a:r>
          </a:p>
          <a:p>
            <a:pPr marR="0" algn="just" rtl="0"/>
            <a:r>
              <a:rPr lang="en-US" sz="1800" b="0" i="0" u="none" strike="noStrike" baseline="0" dirty="0">
                <a:solidFill>
                  <a:srgbClr val="58585B"/>
                </a:solidFill>
                <a:latin typeface="Arial Narrow" panose="020B0606020202030204" pitchFamily="34" charset="0"/>
              </a:rPr>
              <a:t>Further returns were more reported to have negative impacts than positive on access to job opportunities and assistance. While the vast majority reported that expected returns could </a:t>
            </a:r>
            <a:r>
              <a:rPr lang="en-US" sz="1800" b="1" i="0" u="none" strike="noStrike" baseline="0" dirty="0">
                <a:solidFill>
                  <a:srgbClr val="58585B"/>
                </a:solidFill>
                <a:latin typeface="Arial Narrow" panose="020B0606020202030204" pitchFamily="34" charset="0"/>
              </a:rPr>
              <a:t>increase the competition for the limited available job opportunities</a:t>
            </a:r>
            <a:r>
              <a:rPr lang="en-US" sz="1800" b="0" i="0" u="none" strike="noStrike" baseline="0" dirty="0">
                <a:solidFill>
                  <a:srgbClr val="58585B"/>
                </a:solidFill>
                <a:latin typeface="Arial Narrow" panose="020B0606020202030204" pitchFamily="34" charset="0"/>
              </a:rPr>
              <a:t> (34 KIs out 54), a smaller number reported that these movements could contribute to increased job opportunities with the return of business owners (9 KIs). Similarly, while further returns could </a:t>
            </a:r>
            <a:r>
              <a:rPr lang="en-US" sz="1800" b="1" i="0" u="none" strike="noStrike" baseline="0" dirty="0">
                <a:solidFill>
                  <a:srgbClr val="58585B"/>
                </a:solidFill>
                <a:latin typeface="Arial Narrow" panose="020B0606020202030204" pitchFamily="34" charset="0"/>
              </a:rPr>
              <a:t>decrease the household levels of assistance</a:t>
            </a:r>
            <a:r>
              <a:rPr lang="en-US" sz="1800" b="0" i="0" u="none" strike="noStrike" baseline="0" dirty="0">
                <a:solidFill>
                  <a:srgbClr val="58585B"/>
                </a:solidFill>
                <a:latin typeface="Arial Narrow" panose="020B0606020202030204" pitchFamily="34" charset="0"/>
              </a:rPr>
              <a:t> (24 KIs) and the limited capacity of humanitarian and governmental actors to absorb the demand for assistance (3 KIs), some KIs reported an expected increase in assistance due the potential attention of humanitarian and governmental actors (16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Reportedly, expected returns could also result in </a:t>
            </a:r>
            <a:r>
              <a:rPr lang="en-US" sz="1800" b="1" i="0" u="none" strike="noStrike" baseline="0" dirty="0">
                <a:solidFill>
                  <a:srgbClr val="58585B"/>
                </a:solidFill>
                <a:latin typeface="Arial Narrow" panose="020B0606020202030204" pitchFamily="34" charset="0"/>
              </a:rPr>
              <a:t>family reunification</a:t>
            </a:r>
            <a:r>
              <a:rPr lang="en-US" sz="1800" b="0" i="0" u="none" strike="noStrike" baseline="0" dirty="0">
                <a:solidFill>
                  <a:srgbClr val="58585B"/>
                </a:solidFill>
                <a:latin typeface="Arial Narrow" panose="020B0606020202030204" pitchFamily="34" charset="0"/>
              </a:rPr>
              <a:t> (13 KIs out of 54) which was perceived positively by KIs.</a:t>
            </a: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i="0" u="none" strike="noStrike" dirty="0">
                <a:solidFill>
                  <a:srgbClr val="58585B"/>
                </a:solidFill>
                <a:latin typeface="Arial Narrow" panose="020B0606020202030204" pitchFamily="34" charset="0"/>
              </a:rPr>
              <a:t>The rest of the KIs did not know about drivers to these movements (25 KIs), or refused to answer (5 KIs).</a:t>
            </a: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248973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The rest of the KIs did not know about drivers to these movements (13 KIs), or refused to answer (8 KIs).</a:t>
            </a: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157209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The most commonly reported primary need for the community was </a:t>
            </a:r>
            <a:r>
              <a:rPr lang="en-US" sz="1800" b="1" i="0" u="none" strike="noStrike" baseline="0" dirty="0">
                <a:solidFill>
                  <a:srgbClr val="58585B"/>
                </a:solidFill>
                <a:latin typeface="Arial Narrow" panose="020B0606020202030204" pitchFamily="34" charset="0"/>
              </a:rPr>
              <a:t>access to livelihoods</a:t>
            </a:r>
            <a:r>
              <a:rPr lang="en-US" sz="1800" b="0" i="0" u="none" strike="noStrike" baseline="0" dirty="0">
                <a:solidFill>
                  <a:srgbClr val="58585B"/>
                </a:solidFill>
                <a:latin typeface="Arial Narrow" panose="020B0606020202030204" pitchFamily="34" charset="0"/>
              </a:rPr>
              <a:t> due to the perceived lack of governmental and private sector job opportunities (34 KIs out of 54), destroyed agricultural machinery (4 KIs), and the lack of investment in the private sector (1 KI). </a:t>
            </a:r>
            <a:r>
              <a:rPr lang="en-US" sz="1800" b="1" i="0" u="none" strike="noStrike" baseline="0" dirty="0">
                <a:solidFill>
                  <a:srgbClr val="58585B"/>
                </a:solidFill>
                <a:latin typeface="Arial Narrow" panose="020B0606020202030204" pitchFamily="34" charset="0"/>
              </a:rPr>
              <a:t>Housing rehabilitation </a:t>
            </a:r>
            <a:r>
              <a:rPr lang="en-US" sz="1800" b="0" i="0" u="none" strike="noStrike" baseline="0" dirty="0">
                <a:solidFill>
                  <a:srgbClr val="58585B"/>
                </a:solidFill>
                <a:latin typeface="Arial Narrow" panose="020B0606020202030204" pitchFamily="34" charset="0"/>
              </a:rPr>
              <a:t>was also reported as a primary need, due to housing destruction and heavy damage after the events in 2014 (22 KIs) and the lack of resources households have to rehabilitate their shelters (17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second most commonly reported main community need was </a:t>
            </a:r>
            <a:r>
              <a:rPr lang="en-US" sz="1800" b="1" i="0" u="none" strike="noStrike" baseline="0" dirty="0">
                <a:solidFill>
                  <a:srgbClr val="58585B"/>
                </a:solidFill>
                <a:latin typeface="Arial Narrow" panose="020B0606020202030204" pitchFamily="34" charset="0"/>
              </a:rPr>
              <a:t>access to WASH</a:t>
            </a:r>
            <a:r>
              <a:rPr lang="en-US" sz="1800" b="0" i="0" u="none" strike="noStrike" baseline="0" dirty="0">
                <a:solidFill>
                  <a:srgbClr val="58585B"/>
                </a:solidFill>
                <a:latin typeface="Arial Narrow" panose="020B0606020202030204" pitchFamily="34" charset="0"/>
              </a:rPr>
              <a:t> due to the limited access to public water services in Yathreb (12 KIs). As a result, households reportedly resorted to buying bottled water (12 KIs) and a KI reported that some households relied on wells as the main potable water source. </a:t>
            </a:r>
            <a:r>
              <a:rPr lang="en-US" sz="1800" b="1" i="0" u="none" strike="noStrike" baseline="0" dirty="0">
                <a:solidFill>
                  <a:srgbClr val="58585B"/>
                </a:solidFill>
                <a:latin typeface="Arial Narrow" panose="020B0606020202030204" pitchFamily="34" charset="0"/>
              </a:rPr>
              <a:t>Healthcare</a:t>
            </a:r>
            <a:r>
              <a:rPr lang="en-US" sz="1800" b="0" i="0" u="none" strike="noStrike" baseline="0" dirty="0">
                <a:solidFill>
                  <a:srgbClr val="58585B"/>
                </a:solidFill>
                <a:latin typeface="Arial Narrow" panose="020B0606020202030204" pitchFamily="34" charset="0"/>
              </a:rPr>
              <a:t> was also considered a second community need mainly due to the risks represented by the COVID-19 pandemic (12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third most commonly reported community need was </a:t>
            </a:r>
            <a:r>
              <a:rPr lang="en-US" sz="1800" b="1" i="0" u="none" strike="noStrike" baseline="0" dirty="0">
                <a:solidFill>
                  <a:srgbClr val="58585B"/>
                </a:solidFill>
                <a:latin typeface="Arial Narrow" panose="020B0606020202030204" pitchFamily="34" charset="0"/>
              </a:rPr>
              <a:t>access to electricity </a:t>
            </a:r>
            <a:r>
              <a:rPr lang="en-US" sz="1800" b="0" i="0" u="none" strike="noStrike" baseline="0" dirty="0">
                <a:solidFill>
                  <a:srgbClr val="58585B"/>
                </a:solidFill>
                <a:latin typeface="Arial Narrow" panose="020B0606020202030204" pitchFamily="34" charset="0"/>
              </a:rPr>
              <a:t>affected by the limited public service hours in Yathreb (14 KIs) and the limited number of private generators (3 KIs), which reportedly prevented small businesses from fully operating (3 KIs).</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Access to housing:</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R="0" algn="just" rtl="0"/>
            <a:r>
              <a:rPr lang="en-US" sz="1800" b="0" i="0" u="none" strike="noStrike" baseline="0" dirty="0">
                <a:solidFill>
                  <a:srgbClr val="58585B"/>
                </a:solidFill>
                <a:latin typeface="Arial Narrow" panose="020B0606020202030204" pitchFamily="34" charset="0"/>
              </a:rPr>
              <a:t>IDP KIs (24 KIs) reported that </a:t>
            </a:r>
            <a:r>
              <a:rPr lang="en-US" sz="1800" b="1" i="0" u="none" strike="noStrike" baseline="0" dirty="0">
                <a:solidFill>
                  <a:srgbClr val="58585B"/>
                </a:solidFill>
                <a:latin typeface="Arial Narrow" panose="020B0606020202030204" pitchFamily="34" charset="0"/>
              </a:rPr>
              <a:t>the majority of IDP households were hosted by families in the community</a:t>
            </a:r>
            <a:r>
              <a:rPr lang="en-US" sz="1800" b="0" i="0" u="none" strike="noStrike" baseline="0" dirty="0">
                <a:solidFill>
                  <a:srgbClr val="58585B"/>
                </a:solidFill>
                <a:latin typeface="Arial Narrow" panose="020B0606020202030204" pitchFamily="34" charset="0"/>
              </a:rPr>
              <a:t>, resided under official and verbal rental agreements or work-for-rent agreements.27 One IDP KI reported that some IDP households owned houses in Yathreb. Returnee KIs (9 KIs) reported that </a:t>
            </a:r>
            <a:r>
              <a:rPr lang="en-US" sz="1800" b="1" i="0" u="none" strike="noStrike" baseline="0" dirty="0">
                <a:solidFill>
                  <a:srgbClr val="58585B"/>
                </a:solidFill>
                <a:latin typeface="Arial Narrow" panose="020B0606020202030204" pitchFamily="34" charset="0"/>
              </a:rPr>
              <a:t>the majority of returnee households owned houses in Yathreb</a:t>
            </a:r>
            <a:r>
              <a:rPr lang="en-US" sz="1800" b="0" i="0" u="none" strike="noStrike" baseline="0" dirty="0">
                <a:solidFill>
                  <a:srgbClr val="58585B"/>
                </a:solidFill>
                <a:latin typeface="Arial Narrow" panose="020B0606020202030204" pitchFamily="34" charset="0"/>
              </a:rPr>
              <a:t> and a returnee KI reported that some returnee households resided under verbal rental agreement. Community leader and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KIs (20 KIs) reported that the majority of the households in the community resided in owned houses.</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algn="just">
              <a:lnSpc>
                <a:spcPct val="115000"/>
              </a:lnSpc>
              <a:spcBef>
                <a:spcPts val="0"/>
              </a:spcBef>
              <a:spcAft>
                <a:spcPts val="6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Risk of Eviction:</a:t>
            </a:r>
          </a:p>
          <a:p>
            <a:pPr marR="0" algn="just" rtl="0"/>
            <a:r>
              <a:rPr lang="en-US" sz="1800" b="0" i="0" u="none" strike="noStrike" baseline="0" dirty="0">
                <a:solidFill>
                  <a:srgbClr val="58585B"/>
                </a:solidFill>
                <a:latin typeface="Arial Narrow" panose="020B0606020202030204" pitchFamily="34" charset="0"/>
              </a:rPr>
              <a:t>There were </a:t>
            </a:r>
            <a:r>
              <a:rPr lang="en-US" sz="1800" b="1" i="0" u="none" strike="noStrike" baseline="0" dirty="0">
                <a:solidFill>
                  <a:srgbClr val="58585B"/>
                </a:solidFill>
                <a:latin typeface="Arial Narrow" panose="020B0606020202030204" pitchFamily="34" charset="0"/>
              </a:rPr>
              <a:t>no families reported at immediate risk of eviction</a:t>
            </a:r>
            <a:r>
              <a:rPr lang="en-US" sz="1800" b="0" i="0" u="none" strike="noStrike" baseline="0" dirty="0">
                <a:solidFill>
                  <a:srgbClr val="58585B"/>
                </a:solidFill>
                <a:latin typeface="Arial Narrow" panose="020B0606020202030204" pitchFamily="34" charset="0"/>
              </a:rPr>
              <a:t> in Yathreb (47 KIs out of 54). The rest of the KIs did not know (7 KIs).</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However,</a:t>
            </a:r>
            <a:r>
              <a:rPr lang="en-US" sz="1800" b="1" i="0" u="none" strike="noStrike" baseline="0" dirty="0">
                <a:solidFill>
                  <a:srgbClr val="58585B"/>
                </a:solidFill>
                <a:latin typeface="Arial Narrow" panose="020B0606020202030204" pitchFamily="34" charset="0"/>
              </a:rPr>
              <a:t> IDPs </a:t>
            </a:r>
            <a:r>
              <a:rPr lang="en-US" sz="1800" b="0" i="0" u="none" strike="noStrike" baseline="0" dirty="0">
                <a:solidFill>
                  <a:srgbClr val="58585B"/>
                </a:solidFill>
                <a:latin typeface="Arial Narrow" panose="020B0606020202030204" pitchFamily="34" charset="0"/>
              </a:rPr>
              <a:t>and </a:t>
            </a:r>
            <a:r>
              <a:rPr lang="en-US" sz="1800" b="1" i="0" u="none" strike="noStrike" baseline="0" dirty="0">
                <a:solidFill>
                  <a:srgbClr val="58585B"/>
                </a:solidFill>
                <a:latin typeface="Arial Narrow" panose="020B0606020202030204" pitchFamily="34" charset="0"/>
              </a:rPr>
              <a:t>returnees</a:t>
            </a:r>
            <a:r>
              <a:rPr lang="en-US" sz="1800" b="0" i="0" u="none" strike="noStrike" baseline="0" dirty="0">
                <a:solidFill>
                  <a:srgbClr val="58585B"/>
                </a:solidFill>
                <a:latin typeface="Arial Narrow" panose="020B0606020202030204" pitchFamily="34" charset="0"/>
              </a:rPr>
              <a:t> might be most at</a:t>
            </a:r>
            <a:r>
              <a:rPr lang="en-US" sz="1800" b="1" i="0" u="none" strike="noStrike" baseline="0" dirty="0">
                <a:solidFill>
                  <a:srgbClr val="58585B"/>
                </a:solidFill>
                <a:latin typeface="Arial Narrow" panose="020B0606020202030204" pitchFamily="34" charset="0"/>
              </a:rPr>
              <a:t> risk of eviction in the long-term, </a:t>
            </a:r>
            <a:r>
              <a:rPr lang="en-US" sz="1800" b="0" i="0" u="none" strike="noStrike" baseline="0" dirty="0">
                <a:solidFill>
                  <a:srgbClr val="58585B"/>
                </a:solidFill>
                <a:latin typeface="Arial Narrow" panose="020B0606020202030204" pitchFamily="34" charset="0"/>
              </a:rPr>
              <a:t>as reported by 26 KIs (out of 54), in addition to </a:t>
            </a:r>
            <a:r>
              <a:rPr lang="en-US" sz="1800" b="1" i="0" u="none" strike="noStrike" baseline="0" dirty="0">
                <a:solidFill>
                  <a:srgbClr val="58585B"/>
                </a:solidFill>
                <a:latin typeface="Arial Narrow" panose="020B0606020202030204" pitchFamily="34" charset="0"/>
              </a:rPr>
              <a:t>UASC (</a:t>
            </a:r>
            <a:r>
              <a:rPr lang="en-US" sz="1800" b="0" i="0" u="none" strike="noStrike" baseline="0" dirty="0">
                <a:solidFill>
                  <a:srgbClr val="58585B"/>
                </a:solidFill>
                <a:latin typeface="Arial Narrow" panose="020B0606020202030204" pitchFamily="34" charset="0"/>
              </a:rPr>
              <a:t>25 KIs), </a:t>
            </a:r>
            <a:r>
              <a:rPr lang="en-US" sz="1800" b="1" i="0" u="none" strike="noStrike" baseline="0" dirty="0">
                <a:solidFill>
                  <a:srgbClr val="58585B"/>
                </a:solidFill>
                <a:latin typeface="Arial Narrow" panose="020B0606020202030204" pitchFamily="34" charset="0"/>
              </a:rPr>
              <a:t>people with disabilities </a:t>
            </a:r>
            <a:r>
              <a:rPr lang="en-US" sz="1800" b="0" i="0" u="none" strike="noStrike" baseline="0" dirty="0">
                <a:solidFill>
                  <a:srgbClr val="58585B"/>
                </a:solidFill>
                <a:latin typeface="Arial Narrow" panose="020B0606020202030204" pitchFamily="34" charset="0"/>
              </a:rPr>
              <a:t>(23 KIs), </a:t>
            </a:r>
            <a:r>
              <a:rPr lang="en-US" sz="1800" b="1" i="0" u="none" strike="noStrike" baseline="0" dirty="0">
                <a:solidFill>
                  <a:srgbClr val="58585B"/>
                </a:solidFill>
                <a:latin typeface="Arial Narrow" panose="020B0606020202030204" pitchFamily="34" charset="0"/>
              </a:rPr>
              <a:t>child-headed households </a:t>
            </a:r>
            <a:r>
              <a:rPr lang="en-US" sz="1800" b="0" i="0" u="none" strike="noStrike" baseline="0" dirty="0">
                <a:solidFill>
                  <a:srgbClr val="58585B"/>
                </a:solidFill>
                <a:latin typeface="Arial Narrow" panose="020B0606020202030204" pitchFamily="34" charset="0"/>
              </a:rPr>
              <a:t>(23 KIs)</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and</a:t>
            </a:r>
            <a:r>
              <a:rPr lang="en-US" sz="1800" b="1" i="0" u="none" strike="noStrike" baseline="0" dirty="0">
                <a:solidFill>
                  <a:srgbClr val="58585B"/>
                </a:solidFill>
                <a:latin typeface="Arial Narrow" panose="020B0606020202030204" pitchFamily="34" charset="0"/>
              </a:rPr>
              <a:t> large households </a:t>
            </a:r>
            <a:r>
              <a:rPr lang="en-US" sz="1800" b="0" i="0" u="none" strike="noStrike" baseline="0" dirty="0">
                <a:solidFill>
                  <a:srgbClr val="58585B"/>
                </a:solidFill>
                <a:latin typeface="Arial Narrow" panose="020B0606020202030204" pitchFamily="34" charset="0"/>
              </a:rPr>
              <a:t>(20 KIs).</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1" i="0" u="none" strike="noStrike" baseline="0" dirty="0">
                <a:solidFill>
                  <a:srgbClr val="58585B"/>
                </a:solidFill>
                <a:latin typeface="Arial Narrow" panose="020B0606020202030204" pitchFamily="34" charset="0"/>
              </a:rPr>
              <a:t>Damaged houses population: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IDPs </a:t>
            </a:r>
            <a:r>
              <a:rPr lang="en-US" sz="1800" b="0" i="0" u="none" strike="noStrike" baseline="0" dirty="0">
                <a:solidFill>
                  <a:srgbClr val="58585B"/>
                </a:solidFill>
                <a:latin typeface="Arial Narrow" panose="020B0606020202030204" pitchFamily="34" charset="0"/>
              </a:rPr>
              <a:t>and </a:t>
            </a:r>
            <a:r>
              <a:rPr lang="en-US" sz="1800" b="1" i="0" u="none" strike="noStrike" baseline="0" dirty="0">
                <a:solidFill>
                  <a:srgbClr val="58585B"/>
                </a:solidFill>
                <a:latin typeface="Arial Narrow" panose="020B0606020202030204" pitchFamily="34" charset="0"/>
              </a:rPr>
              <a:t>returnees </a:t>
            </a:r>
            <a:r>
              <a:rPr lang="en-US" sz="1800" b="0" i="0" u="none" strike="noStrike" baseline="0" dirty="0">
                <a:solidFill>
                  <a:srgbClr val="58585B"/>
                </a:solidFill>
                <a:latin typeface="Arial Narrow" panose="020B0606020202030204" pitchFamily="34" charset="0"/>
              </a:rPr>
              <a:t>were reportedly more likely to </a:t>
            </a:r>
            <a:r>
              <a:rPr lang="en-US" sz="1800" b="1" i="0" u="none" strike="noStrike" baseline="0" dirty="0">
                <a:solidFill>
                  <a:srgbClr val="58585B"/>
                </a:solidFill>
                <a:latin typeface="Arial Narrow" panose="020B0606020202030204" pitchFamily="34" charset="0"/>
              </a:rPr>
              <a:t>reside in damaged or unfinished buildings/houses </a:t>
            </a:r>
            <a:r>
              <a:rPr lang="en-US" sz="1800" b="0" i="0" u="none" strike="noStrike" baseline="0" dirty="0">
                <a:solidFill>
                  <a:srgbClr val="58585B"/>
                </a:solidFill>
                <a:latin typeface="Arial Narrow" panose="020B0606020202030204" pitchFamily="34" charset="0"/>
              </a:rPr>
              <a:t>(34 KIs out of 54), as were </a:t>
            </a:r>
            <a:r>
              <a:rPr lang="en-US" sz="1800" b="1" i="0" u="none" strike="noStrike" baseline="0" dirty="0">
                <a:solidFill>
                  <a:srgbClr val="58585B"/>
                </a:solidFill>
                <a:latin typeface="Arial Narrow" panose="020B0606020202030204" pitchFamily="34" charset="0"/>
              </a:rPr>
              <a:t>large households </a:t>
            </a:r>
            <a:r>
              <a:rPr lang="en-US" sz="1800" b="0" i="0" u="none" strike="noStrike" baseline="0" dirty="0">
                <a:solidFill>
                  <a:srgbClr val="58585B"/>
                </a:solidFill>
                <a:latin typeface="Arial Narrow" panose="020B0606020202030204" pitchFamily="34" charset="0"/>
              </a:rPr>
              <a:t>(26 KIs),</a:t>
            </a:r>
            <a:r>
              <a:rPr lang="en-US" sz="1800" b="1" i="0" u="none" strike="noStrike" baseline="0" dirty="0">
                <a:solidFill>
                  <a:srgbClr val="58585B"/>
                </a:solidFill>
                <a:latin typeface="Arial Narrow" panose="020B0606020202030204" pitchFamily="34" charset="0"/>
              </a:rPr>
              <a:t> child-headed households </a:t>
            </a:r>
            <a:r>
              <a:rPr lang="en-US" sz="1800" b="0" i="0" u="none" strike="noStrike" baseline="0" dirty="0">
                <a:solidFill>
                  <a:srgbClr val="58585B"/>
                </a:solidFill>
                <a:latin typeface="Arial Narrow" panose="020B0606020202030204" pitchFamily="34" charset="0"/>
              </a:rPr>
              <a:t>(20 KIs),</a:t>
            </a:r>
            <a:r>
              <a:rPr lang="en-US" sz="1800" b="1" i="0" u="none" strike="noStrike" baseline="0" dirty="0">
                <a:solidFill>
                  <a:srgbClr val="58585B"/>
                </a:solidFill>
                <a:latin typeface="Arial Narrow" panose="020B0606020202030204" pitchFamily="34" charset="0"/>
              </a:rPr>
              <a:t> UASC </a:t>
            </a:r>
            <a:r>
              <a:rPr lang="en-US" sz="1800" b="0" i="0" u="none" strike="noStrike" baseline="0" dirty="0">
                <a:solidFill>
                  <a:srgbClr val="58585B"/>
                </a:solidFill>
                <a:latin typeface="Arial Narrow" panose="020B0606020202030204" pitchFamily="34" charset="0"/>
              </a:rPr>
              <a:t>(19 KIs) and</a:t>
            </a:r>
            <a:r>
              <a:rPr lang="en-US" sz="1800" b="1" i="0" u="none" strike="noStrike" baseline="0" dirty="0">
                <a:solidFill>
                  <a:srgbClr val="58585B"/>
                </a:solidFill>
                <a:latin typeface="Arial Narrow" panose="020B0606020202030204" pitchFamily="34" charset="0"/>
              </a:rPr>
              <a:t>  people with disabilities </a:t>
            </a:r>
            <a:r>
              <a:rPr lang="en-US" sz="1800" b="0" i="0" u="none" strike="noStrike" baseline="0" dirty="0">
                <a:solidFill>
                  <a:srgbClr val="58585B"/>
                </a:solidFill>
                <a:latin typeface="Arial Narrow" panose="020B0606020202030204" pitchFamily="34" charset="0"/>
              </a:rPr>
              <a:t>(19 KIs).</a:t>
            </a:r>
          </a:p>
          <a:p>
            <a:pPr marR="0" algn="just" rtl="0"/>
            <a:endParaRPr lang="en-US" sz="1800" b="0" i="0" u="none" strike="noStrike" baseline="0" dirty="0">
              <a:solidFill>
                <a:srgbClr val="58585B"/>
              </a:solidFill>
              <a:latin typeface="Arial Narrow" panose="020B0606020202030204" pitchFamily="34" charset="0"/>
            </a:endParaRP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Related to access to </a:t>
            </a:r>
            <a:r>
              <a:rPr lang="en-US" sz="1800" b="1" i="0" u="none" strike="noStrike" baseline="0" dirty="0">
                <a:solidFill>
                  <a:srgbClr val="58585B"/>
                </a:solidFill>
                <a:latin typeface="Arial Narrow" panose="020B0606020202030204" pitchFamily="34" charset="0"/>
              </a:rPr>
              <a:t>public education</a:t>
            </a:r>
            <a:r>
              <a:rPr lang="en-US" sz="1800" b="0" i="0" u="none" strike="noStrike" baseline="0" dirty="0">
                <a:solidFill>
                  <a:srgbClr val="58585B"/>
                </a:solidFill>
                <a:latin typeface="Arial Narrow" panose="020B0606020202030204" pitchFamily="34" charset="0"/>
              </a:rPr>
              <a:t>, 53 KIs (out of 54) reported that boys and girls between 6-15 years old could access school and there were no children between those ages out of school in Yathreb. KIs reported a decline in the quality of public education in Yathreb (8 KIs) due to the number of damaged/destroyed schools and the lack of maintenance or rehabilitation. This situation resulted in imposed double shifts - one in the morning and one in the afternoon - in active schools and a lack of capacity to absorb the number of students (2 KIs). In addition, the lack of free distribution of books and/or educational stationery for students meant families had to purchase them, negatively affecting their monthly expenditure (8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KIs reported a decline in the quality of the </a:t>
            </a:r>
            <a:r>
              <a:rPr lang="en-US" sz="1800" b="1" i="0" u="none" strike="noStrike" baseline="0" dirty="0">
                <a:solidFill>
                  <a:srgbClr val="58585B"/>
                </a:solidFill>
                <a:latin typeface="Arial Narrow" panose="020B0606020202030204" pitchFamily="34" charset="0"/>
              </a:rPr>
              <a:t>healthcare</a:t>
            </a:r>
            <a:r>
              <a:rPr lang="en-US" sz="1800" b="0" i="0" u="none" strike="noStrike" baseline="0" dirty="0">
                <a:solidFill>
                  <a:srgbClr val="58585B"/>
                </a:solidFill>
                <a:latin typeface="Arial Narrow" panose="020B0606020202030204" pitchFamily="34" charset="0"/>
              </a:rPr>
              <a:t> services after 2014 (14 KIs) and a lack of preparedness to respond to the COVID-19 pandemic, particularly due to the lack of medical staff (12 KIs) and limited availability of medications (24 KIs). This situation reportedly forced families to resort to private health services (8 KIs), move to other areas for treatment (5 KIs), and to keep sick family members at home even if they needed hospitalization (3 KIs).</a:t>
            </a:r>
          </a:p>
          <a:p>
            <a:pPr marR="0" algn="just" rtl="0"/>
            <a:endParaRPr lang="en-GB" sz="1800" b="1"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Additionally, </a:t>
            </a:r>
            <a:r>
              <a:rPr lang="en-US" sz="1800" b="1" i="0" u="none" strike="noStrike" baseline="0" dirty="0">
                <a:solidFill>
                  <a:srgbClr val="58585B"/>
                </a:solidFill>
                <a:latin typeface="Arial Narrow" panose="020B0606020202030204" pitchFamily="34" charset="0"/>
              </a:rPr>
              <a:t>public electricity</a:t>
            </a:r>
            <a:r>
              <a:rPr lang="en-US" sz="1800" b="0" i="0" u="none" strike="noStrike" baseline="0" dirty="0">
                <a:solidFill>
                  <a:srgbClr val="58585B"/>
                </a:solidFill>
                <a:latin typeface="Arial Narrow" panose="020B0606020202030204" pitchFamily="34" charset="0"/>
              </a:rPr>
              <a:t> services reportedly had limited operating hours, not only affecting households but also preventing the operation of businesses29 in Yathreb (14 KIs). In addition, KIs reported the lack of electrical network and transformers maintenance resulted in households using private generators (5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Limited capacity in terms of </a:t>
            </a:r>
            <a:r>
              <a:rPr lang="en-US" sz="1800" b="1" i="0" u="none" strike="noStrike" baseline="0" dirty="0">
                <a:solidFill>
                  <a:srgbClr val="58585B"/>
                </a:solidFill>
                <a:latin typeface="Arial Narrow" panose="020B0606020202030204" pitchFamily="34" charset="0"/>
              </a:rPr>
              <a:t>waste handling, transportation and disposal</a:t>
            </a:r>
            <a:r>
              <a:rPr lang="en-US" sz="1800" b="0" i="0" u="none" strike="noStrike" baseline="0" dirty="0">
                <a:solidFill>
                  <a:srgbClr val="58585B"/>
                </a:solidFill>
                <a:latin typeface="Arial Narrow" panose="020B0606020202030204" pitchFamily="34" charset="0"/>
              </a:rPr>
              <a:t>, at the municipal level resulted in the accumulation of waste in urban areas raising health concerns (5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In terms of access to </a:t>
            </a:r>
            <a:r>
              <a:rPr lang="en-US" sz="1800" b="1" i="0" u="none" strike="noStrike" baseline="0" dirty="0">
                <a:solidFill>
                  <a:srgbClr val="58585B"/>
                </a:solidFill>
                <a:latin typeface="Arial Narrow" panose="020B0606020202030204" pitchFamily="34" charset="0"/>
              </a:rPr>
              <a:t>access to water</a:t>
            </a:r>
            <a:r>
              <a:rPr lang="en-US" sz="1800" b="0" i="0" u="none" strike="noStrike" baseline="0" dirty="0">
                <a:solidFill>
                  <a:srgbClr val="58585B"/>
                </a:solidFill>
                <a:latin typeface="Arial Narrow" panose="020B0606020202030204" pitchFamily="34" charset="0"/>
              </a:rPr>
              <a:t>, the lack of maintenance of the water network and water filters in Yathreb (23 KIs) reportedly resulted in water pollution (12 KIs). This reportedly contributed to reliance on purchased bottled water (12 KIs) or local wells (3 KIs). This situation contributed to highly inflated prices for private water services (as reported by 4 KIs).</a:t>
            </a:r>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Access to humanitarian aid and presence of non-government organizations (NGOs)</a:t>
            </a:r>
          </a:p>
          <a:p>
            <a:pPr marR="0" algn="just" rtl="0"/>
            <a:r>
              <a:rPr lang="en-US" sz="1800" b="0" i="0" u="none" strike="noStrike" baseline="0" dirty="0">
                <a:solidFill>
                  <a:srgbClr val="58585B"/>
                </a:solidFill>
                <a:latin typeface="Arial Narrow" panose="020B0606020202030204" pitchFamily="34" charset="0"/>
              </a:rPr>
              <a:t>The majority of the KIs reported there were no NGOs present in Yathreb at the time of data collection (43 KIs), and one KI did not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18 KIs (out of 54) reported that the </a:t>
            </a:r>
            <a:r>
              <a:rPr lang="en-US" sz="1800" b="1" i="0" u="none" strike="noStrike" baseline="0" dirty="0">
                <a:solidFill>
                  <a:srgbClr val="58585B"/>
                </a:solidFill>
                <a:latin typeface="Arial Narrow" panose="020B0606020202030204" pitchFamily="34" charset="0"/>
              </a:rPr>
              <a:t>availability of humanitarian aid would be a factor encouraging returns</a:t>
            </a:r>
            <a:r>
              <a:rPr lang="en-US" sz="1800" b="0" i="0" u="none" strike="noStrike" baseline="0" dirty="0">
                <a:solidFill>
                  <a:srgbClr val="58585B"/>
                </a:solidFill>
                <a:latin typeface="Arial Narrow" panose="020B0606020202030204" pitchFamily="34" charset="0"/>
              </a:rPr>
              <a:t> to Yathreb. The rest of the KIs reported that it was not a factor that would encourage returns (7 KIs), did not know (21 KIs), or refused to answer (8 KIs).</a:t>
            </a:r>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The majority of KIs reported that it was equal for all groups (28 KIs), and the rest of the KIs did not know.</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IDPs </a:t>
            </a:r>
            <a:r>
              <a:rPr lang="en-US" sz="1800" b="0" i="0" u="none" strike="noStrike" baseline="0" dirty="0">
                <a:solidFill>
                  <a:srgbClr val="58585B"/>
                </a:solidFill>
                <a:latin typeface="Arial Narrow" panose="020B0606020202030204" pitchFamily="34" charset="0"/>
              </a:rPr>
              <a:t>and</a:t>
            </a:r>
            <a:r>
              <a:rPr lang="en-US" sz="1800" b="1" i="0" u="none" strike="noStrike" baseline="0" dirty="0">
                <a:solidFill>
                  <a:srgbClr val="58585B"/>
                </a:solidFill>
                <a:latin typeface="Arial Narrow" panose="020B0606020202030204" pitchFamily="34" charset="0"/>
              </a:rPr>
              <a:t> returnees, people with disabilities</a:t>
            </a:r>
            <a:r>
              <a:rPr lang="en-US" sz="1800" b="0" i="0" u="none" strike="noStrike" baseline="0" dirty="0">
                <a:solidFill>
                  <a:srgbClr val="58585B"/>
                </a:solidFill>
                <a:latin typeface="Arial Narrow" panose="020B0606020202030204" pitchFamily="34" charset="0"/>
              </a:rPr>
              <a:t> and </a:t>
            </a:r>
            <a:r>
              <a:rPr lang="en-US" sz="1800" b="1" i="0" u="none" strike="noStrike" baseline="0" dirty="0">
                <a:solidFill>
                  <a:srgbClr val="58585B"/>
                </a:solidFill>
                <a:latin typeface="Arial Narrow" panose="020B0606020202030204" pitchFamily="34" charset="0"/>
              </a:rPr>
              <a:t>elderly </a:t>
            </a:r>
            <a:r>
              <a:rPr lang="en-US" sz="1800" b="0" i="0" u="none" strike="noStrike" baseline="0" dirty="0">
                <a:solidFill>
                  <a:srgbClr val="58585B"/>
                </a:solidFill>
                <a:latin typeface="Arial Narrow" panose="020B0606020202030204" pitchFamily="34" charset="0"/>
              </a:rPr>
              <a:t>reportedly</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had less access to livelihoods opportunities (23 KIs). In addition, 23 KIs reported that </a:t>
            </a:r>
            <a:r>
              <a:rPr lang="en-US" sz="1800" b="1" i="0" u="none" strike="noStrike" baseline="0" dirty="0">
                <a:solidFill>
                  <a:srgbClr val="58585B"/>
                </a:solidFill>
                <a:latin typeface="Arial Narrow" panose="020B0606020202030204" pitchFamily="34" charset="0"/>
              </a:rPr>
              <a:t>child-headed households</a:t>
            </a:r>
            <a:r>
              <a:rPr lang="en-US" sz="1800" b="0" i="0" u="none" strike="noStrike" baseline="0" dirty="0">
                <a:solidFill>
                  <a:srgbClr val="58585B"/>
                </a:solidFill>
                <a:latin typeface="Arial Narrow" panose="020B0606020202030204" pitchFamily="34" charset="0"/>
              </a:rPr>
              <a:t> and </a:t>
            </a:r>
            <a:r>
              <a:rPr lang="en-US" sz="1800" b="1" i="0" u="none" strike="noStrike" baseline="0" dirty="0">
                <a:solidFill>
                  <a:srgbClr val="58585B"/>
                </a:solidFill>
                <a:latin typeface="Arial Narrow" panose="020B0606020202030204" pitchFamily="34" charset="0"/>
              </a:rPr>
              <a:t>UASC</a:t>
            </a:r>
            <a:r>
              <a:rPr lang="en-US" sz="1800" b="0" i="0" u="none" strike="noStrike" baseline="0" dirty="0">
                <a:solidFill>
                  <a:srgbClr val="58585B"/>
                </a:solidFill>
                <a:latin typeface="Arial Narrow" panose="020B0606020202030204" pitchFamily="34" charset="0"/>
              </a:rPr>
              <a:t> had less access to income. To cope with this situation, these  groups were expected to rely on child </a:t>
            </a:r>
            <a:r>
              <a:rPr lang="en-US" sz="1800" b="0" i="0" u="none" strike="noStrike" baseline="0" dirty="0" err="1">
                <a:solidFill>
                  <a:srgbClr val="58585B"/>
                </a:solidFill>
                <a:latin typeface="Arial Narrow" panose="020B0606020202030204" pitchFamily="34" charset="0"/>
              </a:rPr>
              <a:t>labour</a:t>
            </a:r>
            <a:r>
              <a:rPr lang="en-US" sz="1800" b="0" i="0" u="none" strike="noStrike" baseline="0" dirty="0">
                <a:solidFill>
                  <a:srgbClr val="58585B"/>
                </a:solidFill>
                <a:latin typeface="Arial Narrow" panose="020B0606020202030204" pitchFamily="34" charset="0"/>
              </a:rPr>
              <a:t> to meet their needs (23 KIs). Six</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IDP KIs also reported that </a:t>
            </a:r>
            <a:r>
              <a:rPr lang="en-US" sz="1800" b="1" i="0" u="none" strike="noStrike" baseline="0" dirty="0">
                <a:solidFill>
                  <a:srgbClr val="58585B"/>
                </a:solidFill>
                <a:latin typeface="Arial Narrow" panose="020B0606020202030204" pitchFamily="34" charset="0"/>
              </a:rPr>
              <a:t>internally displaced female heads of household</a:t>
            </a:r>
            <a:r>
              <a:rPr lang="en-US" sz="1800" b="0" i="0" u="none" strike="noStrike" baseline="0" dirty="0">
                <a:solidFill>
                  <a:srgbClr val="58585B"/>
                </a:solidFill>
                <a:latin typeface="Arial Narrow" panose="020B0606020202030204" pitchFamily="34" charset="0"/>
              </a:rPr>
              <a:t> were the most restricted in terms of accessing income generating opportunities.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main reported reasons for different groups to have less access to livelihoods were: </a:t>
            </a:r>
            <a:r>
              <a:rPr lang="en-US" sz="1800" b="1" i="0" u="none" strike="noStrike" baseline="0" dirty="0">
                <a:solidFill>
                  <a:srgbClr val="58585B"/>
                </a:solidFill>
                <a:latin typeface="Arial Narrow" panose="020B0606020202030204" pitchFamily="34" charset="0"/>
              </a:rPr>
              <a:t>perceived limited physical capacity, skill or education level </a:t>
            </a:r>
            <a:r>
              <a:rPr lang="en-US" sz="1800" b="0" i="0" u="none" strike="noStrike" baseline="0" dirty="0">
                <a:solidFill>
                  <a:srgbClr val="58585B"/>
                </a:solidFill>
                <a:latin typeface="Arial Narrow" panose="020B0606020202030204" pitchFamily="34" charset="0"/>
              </a:rPr>
              <a:t>that prevents these groups from performing the available jobs (22 KIs), and the </a:t>
            </a:r>
            <a:r>
              <a:rPr lang="en-US" sz="1800" b="1" i="0" u="none" strike="noStrike" baseline="0" dirty="0">
                <a:solidFill>
                  <a:srgbClr val="58585B"/>
                </a:solidFill>
                <a:latin typeface="Arial Narrow" panose="020B0606020202030204" pitchFamily="34" charset="0"/>
              </a:rPr>
              <a:t>lack of connections</a:t>
            </a:r>
            <a:r>
              <a:rPr lang="en-US" sz="1800" b="0" i="0" u="none" strike="noStrike" baseline="0" dirty="0">
                <a:solidFill>
                  <a:srgbClr val="58585B"/>
                </a:solidFill>
                <a:latin typeface="Arial Narrow" panose="020B0606020202030204" pitchFamily="34" charset="0"/>
              </a:rPr>
              <a:t> (1 KI).</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types and number of jobs available in Yathreb reportedly shifted compared to 2014. This includes due to the reported reduction of available jobs in the private sector due to the prolonged displacement of business owners (7 KIs).</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28</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Governance and influencing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did not know (6 KIs).</a:t>
            </a:r>
            <a:endParaRPr lang="en-US" sz="1800" b="1"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29</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200" b="1" i="0" u="none" strike="noStrike" baseline="0" dirty="0">
                <a:solidFill>
                  <a:srgbClr val="58585B"/>
                </a:solidFill>
                <a:latin typeface="Arial Narrow" panose="020B0606020202030204" pitchFamily="34" charset="0"/>
              </a:rPr>
              <a:t>ERW presence and incidents</a:t>
            </a:r>
          </a:p>
          <a:p>
            <a:pPr marR="0" algn="just" rtl="0"/>
            <a:r>
              <a:rPr lang="en-US" sz="1800" b="0" i="0" u="none" strike="noStrike" baseline="0" dirty="0">
                <a:solidFill>
                  <a:srgbClr val="58585B"/>
                </a:solidFill>
                <a:latin typeface="Arial Narrow" panose="020B0606020202030204" pitchFamily="34" charset="0"/>
              </a:rPr>
              <a:t>The rest of the KIs did not know (6 KIs).</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All KIs (54 KIs) reported that </a:t>
            </a:r>
            <a:r>
              <a:rPr lang="en-US" sz="1800" b="1" i="0" u="none" strike="noStrike" baseline="0" dirty="0">
                <a:solidFill>
                  <a:srgbClr val="58585B"/>
                </a:solidFill>
                <a:latin typeface="Arial Narrow" panose="020B0606020202030204" pitchFamily="34" charset="0"/>
              </a:rPr>
              <a:t>no incidents occurred due to ERW</a:t>
            </a:r>
            <a:r>
              <a:rPr lang="en-US" sz="1800" b="0" i="0" u="none" strike="noStrike" baseline="0" dirty="0">
                <a:solidFill>
                  <a:srgbClr val="58585B"/>
                </a:solidFill>
                <a:latin typeface="Arial Narrow" panose="020B0606020202030204" pitchFamily="34" charset="0"/>
              </a:rPr>
              <a:t> in the six months prior to data collection.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Feeling of Safety</a:t>
            </a:r>
          </a:p>
          <a:p>
            <a:pPr marR="0" algn="just" rtl="0"/>
            <a:r>
              <a:rPr lang="en-US" sz="1800" b="0" i="0" u="none" strike="noStrike" baseline="0" dirty="0">
                <a:solidFill>
                  <a:srgbClr val="58585B"/>
                </a:solidFill>
                <a:latin typeface="Arial Narrow" panose="020B0606020202030204" pitchFamily="34" charset="0"/>
              </a:rPr>
              <a:t>The rest of the KIs did not know (1 KI), or refused to answer (1 KI). A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 reported not feeling safe but did not share the reasons.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Avoiding specific areas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did not know (5 KIs), or refused to answer (1 KI).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Freedom of movement</a:t>
            </a:r>
          </a:p>
          <a:p>
            <a:pPr marR="0" algn="just" rtl="0">
              <a:spcAft>
                <a:spcPts val="1200"/>
              </a:spcAft>
            </a:pPr>
            <a:r>
              <a:rPr lang="en-US" sz="1200" b="0" i="0" u="none" strike="noStrike" dirty="0">
                <a:solidFill>
                  <a:srgbClr val="58585B"/>
                </a:solidFill>
                <a:latin typeface="Arial Narrow" panose="020B0606020202030204" pitchFamily="34" charset="0"/>
              </a:rPr>
              <a:t>The majority of KIs reported that women, girls, men and boys can freely move during the day and at night.</a:t>
            </a:r>
          </a:p>
          <a:p>
            <a:pPr marR="0" algn="just" rtl="0">
              <a:spcAft>
                <a:spcPts val="1200"/>
              </a:spcAft>
            </a:pPr>
            <a:endParaRPr lang="en-US" sz="1200" b="0" i="0" u="none" strike="noStrike" dirty="0">
              <a:solidFill>
                <a:srgbClr val="58585B"/>
              </a:solidFill>
              <a:latin typeface="Arial Narrow" panose="020B0606020202030204" pitchFamily="34" charset="0"/>
            </a:endParaRPr>
          </a:p>
          <a:p>
            <a:pPr algn="just">
              <a:spcAft>
                <a:spcPts val="1200"/>
              </a:spcAft>
            </a:pPr>
            <a:r>
              <a:rPr lang="en-US" sz="1200" b="0" i="0" u="none" strike="noStrike" baseline="0" dirty="0">
                <a:solidFill>
                  <a:srgbClr val="58585B"/>
                </a:solidFill>
                <a:latin typeface="Arial Narrow" panose="020B0606020202030204" pitchFamily="34" charset="0"/>
              </a:rPr>
              <a:t>Though women and girls were reportedly less able to move freely during the day and slightly less at night compared to men.</a:t>
            </a:r>
            <a:endParaRPr lang="en-US" sz="1200" b="0" i="0" u="none" strike="noStrike"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30</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within the neighbourhoods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R="0" algn="just" rtl="0"/>
            <a:r>
              <a:rPr lang="en-US" sz="1800" b="0" i="0" u="none" strike="noStrike" baseline="0" dirty="0">
                <a:solidFill>
                  <a:srgbClr val="58585B"/>
                </a:solidFill>
                <a:latin typeface="Arial Narrow" panose="020B0606020202030204" pitchFamily="34" charset="0"/>
              </a:rPr>
              <a:t>The rest of the KIs did not know about disputes (12 KIs). </a:t>
            </a: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1" baseline="0" dirty="0">
                <a:effectLst/>
                <a:latin typeface="Calibri" panose="020F0502020204030204" pitchFamily="34" charset="0"/>
                <a:ea typeface="Calibri" panose="020F0502020204030204" pitchFamily="34" charset="0"/>
                <a:cs typeface="Arial" panose="020B0604020202020204" pitchFamily="34" charset="0"/>
              </a:rPr>
              <a:t>Changes</a:t>
            </a:r>
            <a:r>
              <a:rPr lang="en-US" sz="1800" baseline="0" dirty="0">
                <a:effectLst/>
                <a:latin typeface="Calibri" panose="020F0502020204030204" pitchFamily="34" charset="0"/>
                <a:ea typeface="Calibri" panose="020F0502020204030204" pitchFamily="34" charset="0"/>
                <a:cs typeface="Arial" panose="020B0604020202020204" pitchFamily="34" charset="0"/>
              </a:rPr>
              <a:t>: </a:t>
            </a:r>
            <a:r>
              <a:rPr lang="en-US" sz="1800" b="0" i="0" u="none" strike="noStrike" baseline="0" dirty="0">
                <a:solidFill>
                  <a:srgbClr val="58585B"/>
                </a:solidFill>
                <a:latin typeface="Arial Narrow" panose="020B0606020202030204" pitchFamily="34" charset="0"/>
              </a:rPr>
              <a:t>The majority of KIs (43 KIs) did not know if there would be a change in the occurrence of disputes within </a:t>
            </a:r>
            <a:r>
              <a:rPr lang="en-US" sz="1800" b="0" i="0" u="none" strike="noStrike" baseline="0" dirty="0" err="1">
                <a:solidFill>
                  <a:srgbClr val="58585B"/>
                </a:solidFill>
                <a:latin typeface="Arial Narrow" panose="020B0606020202030204" pitchFamily="34" charset="0"/>
              </a:rPr>
              <a:t>neighbourhoods</a:t>
            </a:r>
            <a:r>
              <a:rPr lang="en-US" sz="1800" b="0" i="0" u="none" strike="noStrike" baseline="0" dirty="0">
                <a:solidFill>
                  <a:srgbClr val="58585B"/>
                </a:solidFill>
                <a:latin typeface="Arial Narrow" panose="020B0606020202030204" pitchFamily="34" charset="0"/>
              </a:rPr>
              <a:t> in the six months following to data collection.</a:t>
            </a: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between villages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R="0" algn="just" rtl="0"/>
            <a:r>
              <a:rPr lang="en-US" sz="1800" b="0" i="0" u="none" strike="noStrike" baseline="0" dirty="0">
                <a:solidFill>
                  <a:srgbClr val="58585B"/>
                </a:solidFill>
                <a:latin typeface="Arial Narrow" panose="020B0606020202030204" pitchFamily="34" charset="0"/>
              </a:rPr>
              <a:t>The majority of KIs (30 KIs) did not know about disputes.</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sng" strike="noStrike" baseline="0" dirty="0">
                <a:solidFill>
                  <a:srgbClr val="58585B"/>
                </a:solidFill>
                <a:latin typeface="Arial Narrow" panose="020B0606020202030204" pitchFamily="34" charset="0"/>
              </a:rPr>
              <a:t>Changes</a:t>
            </a:r>
            <a:r>
              <a:rPr lang="en-US" sz="1800" b="0" i="0" u="none" strike="noStrike" baseline="0" dirty="0">
                <a:solidFill>
                  <a:srgbClr val="58585B"/>
                </a:solidFill>
                <a:latin typeface="Arial Narrow" panose="020B0606020202030204" pitchFamily="34" charset="0"/>
              </a:rPr>
              <a:t>: The majority of KIs (42 out of 54 KIs) did not know if there would be a change in the occurrence of disputes between villages in the six months following data collection.</a:t>
            </a:r>
          </a:p>
          <a:p>
            <a:pPr marR="0" algn="just" rtl="0"/>
            <a:endParaRPr lang="en-US" sz="1800" b="0" i="0" u="none" strike="noStrike" baseline="0" dirty="0">
              <a:solidFill>
                <a:srgbClr val="58585B"/>
              </a:solidFill>
              <a:latin typeface="Arial Narrow" panose="020B0606020202030204" pitchFamily="34" charset="0"/>
            </a:endParaRPr>
          </a:p>
          <a:p>
            <a:pPr marL="0" marR="0" algn="just">
              <a:lnSpc>
                <a:spcPct val="115000"/>
              </a:lnSpc>
              <a:spcBef>
                <a:spcPts val="0"/>
              </a:spcBef>
              <a:spcAft>
                <a:spcPts val="10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Retaliation Incidents</a:t>
            </a:r>
          </a:p>
          <a:p>
            <a:pPr marR="0" algn="just" rtl="0"/>
            <a:r>
              <a:rPr lang="en-US" sz="1800" b="0" i="0" u="none" strike="noStrike" baseline="0" dirty="0">
                <a:solidFill>
                  <a:srgbClr val="58585B"/>
                </a:solidFill>
                <a:latin typeface="Arial Narrow" panose="020B0606020202030204" pitchFamily="34" charset="0"/>
              </a:rPr>
              <a:t>24 KIs (out of 54) reported that there were </a:t>
            </a:r>
            <a:r>
              <a:rPr lang="en-US" sz="1800" b="1" i="0" u="none" strike="noStrike" baseline="0" dirty="0">
                <a:solidFill>
                  <a:srgbClr val="58585B"/>
                </a:solidFill>
                <a:latin typeface="Arial Narrow" panose="020B0606020202030204" pitchFamily="34" charset="0"/>
              </a:rPr>
              <a:t>no retaliation incidents</a:t>
            </a:r>
            <a:r>
              <a:rPr lang="en-US" sz="1800" b="0" i="0" u="none" strike="noStrike" baseline="0" dirty="0">
                <a:solidFill>
                  <a:srgbClr val="58585B"/>
                </a:solidFill>
                <a:latin typeface="Arial Narrow" panose="020B0606020202030204" pitchFamily="34" charset="0"/>
              </a:rPr>
              <a:t> in the six months prior to data collection. The rest of the KIs did not know (30 KIs).</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58585B"/>
                </a:solidFill>
                <a:latin typeface="Arial Narrow" panose="020B0606020202030204" pitchFamily="34" charset="0"/>
              </a:rPr>
              <a:t>Community trust</a:t>
            </a:r>
          </a:p>
          <a:p>
            <a:pPr marR="0" algn="just" rtl="0"/>
            <a:r>
              <a:rPr lang="en-US" sz="1800" b="0" i="0" u="none" strike="noStrike" baseline="0" dirty="0">
                <a:solidFill>
                  <a:srgbClr val="58585B"/>
                </a:solidFill>
                <a:latin typeface="Arial Narrow" panose="020B0606020202030204" pitchFamily="34" charset="0"/>
              </a:rPr>
              <a:t>The rest of the KIs did not know (27 KIs), or refused to answer (14 KIs).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Interaction with other groups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did not know (11 KIs), or  refused to answer (10 KIs).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sng" strike="noStrike" baseline="0" dirty="0">
                <a:solidFill>
                  <a:srgbClr val="58585B"/>
                </a:solidFill>
                <a:latin typeface="Arial Narrow" panose="020B0606020202030204" pitchFamily="34" charset="0"/>
              </a:rPr>
              <a:t>Interaction types (out of 23 KIs)</a:t>
            </a:r>
            <a:r>
              <a:rPr lang="en-US" sz="1800" b="0" i="0" u="none" strike="noStrike" baseline="0" dirty="0">
                <a:solidFill>
                  <a:srgbClr val="58585B"/>
                </a:solidFill>
                <a:latin typeface="Arial Narrow" panose="020B0606020202030204" pitchFamily="34" charset="0"/>
              </a:rPr>
              <a:t>:</a:t>
            </a:r>
          </a:p>
          <a:p>
            <a:pPr marR="0" algn="just" rtl="0"/>
            <a:r>
              <a:rPr lang="en-GB" sz="1800" b="0" i="0" u="none" strike="noStrike" baseline="0" dirty="0">
                <a:solidFill>
                  <a:srgbClr val="58585B"/>
                </a:solidFill>
                <a:latin typeface="Arial Narrow" panose="020B0606020202030204" pitchFamily="34" charset="0"/>
              </a:rPr>
              <a:t>Kinship ties			</a:t>
            </a:r>
            <a:r>
              <a:rPr lang="en-GB" sz="1800" b="1" i="0" u="none" strike="noStrike" baseline="0" dirty="0">
                <a:solidFill>
                  <a:srgbClr val="58585B"/>
                </a:solidFill>
                <a:latin typeface="Arial Narrow" panose="020B0606020202030204" pitchFamily="34" charset="0"/>
              </a:rPr>
              <a:t>23 KIs</a:t>
            </a:r>
          </a:p>
          <a:p>
            <a:pPr marR="0" algn="just" rtl="0"/>
            <a:r>
              <a:rPr lang="en-GB" sz="1800" b="0" i="0" u="none" strike="noStrike" baseline="0" dirty="0">
                <a:solidFill>
                  <a:srgbClr val="58585B"/>
                </a:solidFill>
                <a:latin typeface="Arial Narrow" panose="020B0606020202030204" pitchFamily="34" charset="0"/>
              </a:rPr>
              <a:t>Friendship			</a:t>
            </a:r>
            <a:r>
              <a:rPr lang="en-GB" sz="1800" b="1" i="0" u="none" strike="noStrike" baseline="0" dirty="0">
                <a:solidFill>
                  <a:srgbClr val="58585B"/>
                </a:solidFill>
                <a:latin typeface="Arial Narrow" panose="020B0606020202030204" pitchFamily="34" charset="0"/>
              </a:rPr>
              <a:t>19 KIs</a:t>
            </a:r>
          </a:p>
          <a:p>
            <a:pPr marR="0" algn="just" rtl="0"/>
            <a:r>
              <a:rPr lang="en-US" sz="1800" b="0" i="0" u="none" strike="noStrike" baseline="0" dirty="0">
                <a:solidFill>
                  <a:srgbClr val="58585B"/>
                </a:solidFill>
                <a:latin typeface="Arial Narrow" panose="020B0606020202030204" pitchFamily="34" charset="0"/>
              </a:rPr>
              <a:t>Work relationships (employment)	</a:t>
            </a:r>
            <a:r>
              <a:rPr lang="en-US" sz="1800" b="1" i="0" u="none" strike="noStrike" baseline="0" dirty="0">
                <a:solidFill>
                  <a:srgbClr val="58585B"/>
                </a:solidFill>
                <a:latin typeface="Arial Narrow" panose="020B0606020202030204" pitchFamily="34" charset="0"/>
              </a:rPr>
              <a:t>11 KIs</a:t>
            </a:r>
          </a:p>
          <a:p>
            <a:pPr marR="0" algn="just" rtl="0"/>
            <a:r>
              <a:rPr lang="en-US" sz="1800" b="0" i="0" u="none" strike="noStrike" baseline="0" dirty="0">
                <a:solidFill>
                  <a:srgbClr val="58585B"/>
                </a:solidFill>
                <a:latin typeface="Arial Narrow" panose="020B0606020202030204" pitchFamily="34" charset="0"/>
              </a:rPr>
              <a:t>Attending to shops and public places	  </a:t>
            </a:r>
            <a:r>
              <a:rPr lang="en-US" sz="1800" b="1" i="0" u="none" strike="noStrike" baseline="0" dirty="0">
                <a:solidFill>
                  <a:srgbClr val="58585B"/>
                </a:solidFill>
                <a:latin typeface="Arial Narrow" panose="020B0606020202030204" pitchFamily="34" charset="0"/>
              </a:rPr>
              <a:t>6 KIs</a:t>
            </a:r>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Common business operation37 </a:t>
            </a:r>
            <a:r>
              <a:rPr lang="en-US" sz="1800" b="1" i="0" u="none" strike="noStrike" baseline="0" dirty="0">
                <a:solidFill>
                  <a:srgbClr val="58585B"/>
                </a:solidFill>
                <a:latin typeface="Arial Narrow" panose="020B0606020202030204" pitchFamily="34" charset="0"/>
              </a:rPr>
              <a:t>	  1 KI</a:t>
            </a:r>
            <a:endParaRPr lang="en-US" sz="1800" b="0" i="0" u="none" strike="noStrike" baseline="0" dirty="0">
              <a:solidFill>
                <a:srgbClr val="58585B"/>
              </a:solidFill>
              <a:latin typeface="Arial Narrow" panose="020B0606020202030204" pitchFamily="34" charset="0"/>
            </a:endParaRP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sng" strike="noStrike" baseline="0" dirty="0">
                <a:solidFill>
                  <a:srgbClr val="323232"/>
                </a:solidFill>
                <a:latin typeface="Arial Narrow" panose="020B0606020202030204" pitchFamily="34" charset="0"/>
              </a:rPr>
              <a:t>Barriers for interaction (out of 37 KIs)</a:t>
            </a:r>
          </a:p>
          <a:p>
            <a:pPr marR="0" algn="just" rtl="0"/>
            <a:r>
              <a:rPr lang="en-US" sz="1800" b="0" i="0" u="none" strike="noStrike" baseline="0" dirty="0">
                <a:solidFill>
                  <a:srgbClr val="58585B"/>
                </a:solidFill>
                <a:latin typeface="Arial Narrow" panose="020B0606020202030204" pitchFamily="34" charset="0"/>
              </a:rPr>
              <a:t>No perceived obstacles for interaction	       </a:t>
            </a:r>
            <a:r>
              <a:rPr lang="en-US" sz="1800" b="1" i="0" u="none" strike="noStrike" baseline="0" dirty="0">
                <a:solidFill>
                  <a:srgbClr val="58585B"/>
                </a:solidFill>
                <a:latin typeface="Arial Narrow" panose="020B0606020202030204" pitchFamily="34" charset="0"/>
              </a:rPr>
              <a:t>26 KIs</a:t>
            </a:r>
          </a:p>
          <a:p>
            <a:pPr marR="0" algn="just" rtl="0"/>
            <a:r>
              <a:rPr lang="en-US" sz="1800" b="0" i="0" u="none" strike="noStrike" baseline="0" dirty="0">
                <a:solidFill>
                  <a:srgbClr val="58585B"/>
                </a:solidFill>
                <a:latin typeface="Arial Narrow" panose="020B0606020202030204" pitchFamily="34" charset="0"/>
              </a:rPr>
              <a:t>Different perceptions and thoughts	          </a:t>
            </a:r>
            <a:r>
              <a:rPr lang="en-US" sz="1800" b="1" i="0" u="none" strike="noStrike" baseline="0" dirty="0">
                <a:solidFill>
                  <a:srgbClr val="58585B"/>
                </a:solidFill>
                <a:latin typeface="Arial Narrow" panose="020B0606020202030204" pitchFamily="34" charset="0"/>
              </a:rPr>
              <a:t>5 KIs</a:t>
            </a:r>
          </a:p>
          <a:p>
            <a:pPr marR="0" algn="just" rtl="0"/>
            <a:r>
              <a:rPr lang="en-US" sz="1800" b="0" i="0" u="none" strike="noStrike" baseline="0" dirty="0">
                <a:solidFill>
                  <a:srgbClr val="58585B"/>
                </a:solidFill>
                <a:latin typeface="Arial Narrow" panose="020B0606020202030204" pitchFamily="34" charset="0"/>
              </a:rPr>
              <a:t>Lack of harmony between population groups         </a:t>
            </a:r>
            <a:r>
              <a:rPr lang="en-US" sz="1800" b="1" i="0" u="none" strike="noStrike" baseline="0" dirty="0">
                <a:solidFill>
                  <a:srgbClr val="58585B"/>
                </a:solidFill>
                <a:latin typeface="Arial Narrow" panose="020B0606020202030204" pitchFamily="34" charset="0"/>
              </a:rPr>
              <a:t>4 KIs</a:t>
            </a:r>
          </a:p>
          <a:p>
            <a:pPr marR="0" algn="just" rtl="0"/>
            <a:r>
              <a:rPr lang="en-US" sz="1800" b="0" i="0" u="none" strike="noStrike" baseline="0" dirty="0">
                <a:solidFill>
                  <a:srgbClr val="58585B"/>
                </a:solidFill>
                <a:latin typeface="Arial Narrow" panose="020B0606020202030204" pitchFamily="34" charset="0"/>
              </a:rPr>
              <a:t>Lack of interest to interact		          </a:t>
            </a:r>
            <a:r>
              <a:rPr lang="en-US" sz="1800" b="1" i="0" u="none" strike="noStrike" baseline="0" dirty="0">
                <a:solidFill>
                  <a:srgbClr val="58585B"/>
                </a:solidFill>
                <a:latin typeface="Arial Narrow" panose="020B0606020202030204" pitchFamily="34" charset="0"/>
              </a:rPr>
              <a:t>1 KI</a:t>
            </a:r>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Competition for livelihoods </a:t>
            </a:r>
            <a:r>
              <a:rPr lang="en-US" sz="1800" b="1" i="0" u="none" strike="noStrike" baseline="0" dirty="0">
                <a:solidFill>
                  <a:srgbClr val="58585B"/>
                </a:solidFill>
                <a:latin typeface="Arial Narrow" panose="020B0606020202030204" pitchFamily="34" charset="0"/>
              </a:rPr>
              <a:t>		          1 KI</a:t>
            </a:r>
          </a:p>
          <a:p>
            <a:pPr marR="0" algn="just" rtl="0"/>
            <a:r>
              <a:rPr lang="en-US" sz="1800" b="0" i="0" u="none" strike="noStrike" baseline="0" dirty="0">
                <a:solidFill>
                  <a:srgbClr val="58585B"/>
                </a:solidFill>
                <a:latin typeface="Arial Narrow" panose="020B0606020202030204" pitchFamily="34" charset="0"/>
              </a:rPr>
              <a:t>Did not know</a:t>
            </a:r>
            <a:r>
              <a:rPr lang="en-US" sz="1800" b="1" i="0" u="none" strike="noStrike" baseline="0" dirty="0">
                <a:solidFill>
                  <a:srgbClr val="58585B"/>
                </a:solidFill>
                <a:latin typeface="Arial Narrow" panose="020B0606020202030204" pitchFamily="34" charset="0"/>
              </a:rPr>
              <a:t>			        17 KIs</a:t>
            </a:r>
            <a:endParaRPr lang="en-US" sz="1800" b="1"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1"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323232"/>
                </a:solidFill>
                <a:latin typeface="Arial Narrow" panose="020B0606020202030204" pitchFamily="34" charset="0"/>
              </a:rPr>
              <a:t>Participation in social and public events</a:t>
            </a:r>
          </a:p>
          <a:p>
            <a:pPr marR="0" algn="just" rtl="0"/>
            <a:r>
              <a:rPr lang="en-US" sz="1800" b="0" i="0" u="none" strike="noStrike" baseline="0" dirty="0">
                <a:solidFill>
                  <a:srgbClr val="58585B"/>
                </a:solidFill>
                <a:latin typeface="Arial Narrow" panose="020B0606020202030204" pitchFamily="34" charset="0"/>
              </a:rPr>
              <a:t>The rest of the KIs (12 KIs) refused to answer.</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However, two IDP KIs reported that the main barrier for participation was the </a:t>
            </a:r>
            <a:r>
              <a:rPr lang="en-US" sz="1800" b="1" i="0" u="none" strike="noStrike" baseline="0" dirty="0">
                <a:solidFill>
                  <a:srgbClr val="58585B"/>
                </a:solidFill>
                <a:latin typeface="Arial Narrow" panose="020B0606020202030204" pitchFamily="34" charset="0"/>
              </a:rPr>
              <a:t>lack of interest </a:t>
            </a:r>
            <a:r>
              <a:rPr lang="en-US" sz="1800" b="0" i="0" u="none" strike="noStrike" baseline="0" dirty="0">
                <a:solidFill>
                  <a:srgbClr val="58585B"/>
                </a:solidFill>
                <a:latin typeface="Arial Narrow" panose="020B0606020202030204" pitchFamily="34" charset="0"/>
              </a:rPr>
              <a:t>of some groups (not specified) to be involved in social and public events.</a:t>
            </a:r>
          </a:p>
        </p:txBody>
      </p:sp>
      <p:sp>
        <p:nvSpPr>
          <p:cNvPr id="4" name="Slide Number Placeholder 3"/>
          <p:cNvSpPr>
            <a:spLocks noGrp="1"/>
          </p:cNvSpPr>
          <p:nvPr>
            <p:ph type="sldNum" sz="quarter" idx="5"/>
          </p:nvPr>
        </p:nvSpPr>
        <p:spPr/>
        <p:txBody>
          <a:bodyPr/>
          <a:lstStyle/>
          <a:p>
            <a:fld id="{33A22B85-E105-4374-B998-26621ECADA5C}" type="slidenum">
              <a:rPr lang="en-US" smtClean="0"/>
              <a:t>31</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33</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sz="1200" dirty="0"/>
              <a:t>In general, the assessment aimed to provide </a:t>
            </a:r>
            <a:r>
              <a:rPr lang="en-US" sz="1200" b="1" dirty="0"/>
              <a:t>rapid</a:t>
            </a:r>
            <a:r>
              <a:rPr lang="en-US" sz="1200" dirty="0"/>
              <a:t> </a:t>
            </a:r>
            <a:r>
              <a:rPr lang="en-US" sz="1200" b="1" dirty="0"/>
              <a:t>evidence-base overview of the assessed areas </a:t>
            </a:r>
            <a:r>
              <a:rPr lang="en-US" sz="12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strategic dialogue, policy development, and resource mobilization efforts,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localized interventions,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Advocacy with government actors around camp closures, consolidation, premature returns, and conditions in areas of origin to allow sustainable returns.</a:t>
            </a:r>
            <a:endParaRPr lang="en-US" sz="1200" dirty="0"/>
          </a:p>
          <a:p>
            <a:pPr marL="0" marR="0" algn="just">
              <a:lnSpc>
                <a:spcPct val="115000"/>
              </a:lnSpc>
              <a:spcBef>
                <a:spcPts val="0"/>
              </a:spcBef>
              <a:spcAft>
                <a:spcPts val="600"/>
              </a:spcAft>
            </a:pPr>
            <a:endParaRPr lang="en-GB" sz="1200" b="1" dirty="0">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Community leaders are members of the host community represented by six mukhtars (from five different locations in Yathreb), seven employees in government ministries, a retired community leader and a female community leader. Mukhtar can be defined as the head of a village or </a:t>
            </a:r>
            <a:r>
              <a:rPr lang="en-US" sz="1800" b="0" i="0" u="none" strike="noStrike" baseline="0" dirty="0" err="1">
                <a:solidFill>
                  <a:srgbClr val="58585B"/>
                </a:solidFill>
                <a:latin typeface="Arial Narrow" panose="020B0606020202030204" pitchFamily="34" charset="0"/>
              </a:rPr>
              <a:t>neighbourhood</a:t>
            </a:r>
            <a:r>
              <a:rPr lang="en-US" sz="1800" b="0" i="0" u="none" strike="noStrike" baseline="0" dirty="0">
                <a:solidFill>
                  <a:srgbClr val="58585B"/>
                </a:solidFill>
                <a:latin typeface="Arial Narrow" panose="020B0606020202030204" pitchFamily="34" charset="0"/>
              </a:rPr>
              <a:t> in some Arab countries.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GB" sz="1800" b="0" i="0" u="none" strike="noStrike" baseline="0" dirty="0">
                <a:solidFill>
                  <a:srgbClr val="58585B"/>
                </a:solidFill>
                <a:latin typeface="Arial Narrow" panose="020B0606020202030204" pitchFamily="34" charset="0"/>
              </a:rPr>
              <a:t>IDPs (displaced from the area) refer to households from </a:t>
            </a:r>
            <a:r>
              <a:rPr lang="en-GB" sz="1800" b="0" i="0" u="none" strike="noStrike" baseline="0" dirty="0" err="1">
                <a:solidFill>
                  <a:srgbClr val="58585B"/>
                </a:solidFill>
                <a:latin typeface="Arial Narrow" panose="020B0606020202030204" pitchFamily="34" charset="0"/>
              </a:rPr>
              <a:t>Yathreb</a:t>
            </a:r>
            <a:r>
              <a:rPr lang="en-GB" sz="1800" b="0" i="0" u="none" strike="noStrike" baseline="0" dirty="0">
                <a:solidFill>
                  <a:srgbClr val="58585B"/>
                </a:solidFill>
                <a:latin typeface="Arial Narrow" panose="020B0606020202030204" pitchFamily="34" charset="0"/>
              </a:rPr>
              <a:t> displaced after 2014 events to other areas different than their </a:t>
            </a:r>
            <a:r>
              <a:rPr lang="en-GB" sz="1800" b="0" i="0" u="none" strike="noStrike" baseline="0" dirty="0" err="1">
                <a:solidFill>
                  <a:srgbClr val="58585B"/>
                </a:solidFill>
                <a:latin typeface="Arial Narrow" panose="020B0606020202030204" pitchFamily="34" charset="0"/>
              </a:rPr>
              <a:t>AoO</a:t>
            </a:r>
            <a:r>
              <a:rPr lang="en-GB" sz="1800" b="0" i="0" u="none" strike="noStrike" baseline="0" dirty="0">
                <a:solidFill>
                  <a:srgbClr val="58585B"/>
                </a:solidFill>
                <a:latin typeface="Arial Narrow" panose="020B0606020202030204" pitchFamily="34" charset="0"/>
              </a:rPr>
              <a:t>, specifically in </a:t>
            </a:r>
            <a:r>
              <a:rPr lang="en-GB" sz="1800" b="0" i="0" u="none" strike="noStrike" baseline="0" dirty="0" err="1">
                <a:solidFill>
                  <a:srgbClr val="58585B"/>
                </a:solidFill>
                <a:latin typeface="Arial Narrow" panose="020B0606020202030204" pitchFamily="34" charset="0"/>
              </a:rPr>
              <a:t>Bazian</a:t>
            </a:r>
            <a:r>
              <a:rPr lang="en-GB" sz="1800" b="0" i="0" u="none" strike="noStrike" baseline="0" dirty="0">
                <a:solidFill>
                  <a:srgbClr val="58585B"/>
                </a:solidFill>
                <a:latin typeface="Arial Narrow" panose="020B0606020202030204" pitchFamily="34" charset="0"/>
              </a:rPr>
              <a:t>, Markaz Rania and Markaz </a:t>
            </a:r>
            <a:r>
              <a:rPr lang="en-GB" sz="1800" b="0" i="0" u="none" strike="noStrike" baseline="0" dirty="0" err="1">
                <a:solidFill>
                  <a:srgbClr val="58585B"/>
                </a:solidFill>
                <a:latin typeface="Arial Narrow" panose="020B0606020202030204" pitchFamily="34" charset="0"/>
              </a:rPr>
              <a:t>Pshdar</a:t>
            </a:r>
            <a:r>
              <a:rPr lang="en-GB" sz="1800" b="0" i="0" u="none" strike="noStrike" baseline="0" dirty="0">
                <a:solidFill>
                  <a:srgbClr val="58585B"/>
                </a:solidFill>
                <a:latin typeface="Arial Narrow" panose="020B0606020202030204" pitchFamily="34" charset="0"/>
              </a:rPr>
              <a:t> sub-districts (Al-</a:t>
            </a:r>
            <a:r>
              <a:rPr lang="en-GB" sz="1800" b="0" i="0" u="none" strike="noStrike" baseline="0" dirty="0" err="1">
                <a:solidFill>
                  <a:srgbClr val="58585B"/>
                </a:solidFill>
                <a:latin typeface="Arial Narrow" panose="020B0606020202030204" pitchFamily="34" charset="0"/>
              </a:rPr>
              <a:t>Suleimaniyah</a:t>
            </a:r>
            <a:r>
              <a:rPr lang="en-GB" sz="1800" b="0" i="0" u="none" strike="noStrike" baseline="0" dirty="0">
                <a:solidFill>
                  <a:srgbClr val="58585B"/>
                </a:solidFill>
                <a:latin typeface="Arial Narrow" panose="020B0606020202030204" pitchFamily="34" charset="0"/>
              </a:rPr>
              <a:t> Governorate); and Markaz Erbil Sub-district (Erbil Governorate).</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IDPs (displaced in the area) refer to households from AoO different than Yathreb Sub-district who were displaced after 2014 events and reside in Yathreb. Households were reportedly originally from different sub-districts in Balad District of Salah Al-Din Governorate.</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23232"/>
                </a:solidFill>
                <a:latin typeface="Arial Narrow" panose="020B0606020202030204" pitchFamily="34" charset="0"/>
                <a:ea typeface="+mn-ea"/>
                <a:cs typeface="+mn-cs"/>
              </a:rPr>
              <a:t>For the purpose of this research, returnees will be categorized as an IDP returning to their AoO, where AoO is defined as the stated original sub-district of origin for the IDP. Given the complexity of (re)integration, this could mean that returnees still face challenges to their sustainable return to their AoO.</a:t>
            </a:r>
          </a:p>
          <a:p>
            <a:pPr defTabSz="966155">
              <a:defRPr/>
            </a:pPr>
            <a:endParaRPr lang="en-US" baseline="0"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(54 KIs</a:t>
            </a:r>
            <a:r>
              <a:rPr lang="en-GB" sz="18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and findings will only be an indication of trends, needs, humanitarian concerns, gaps and flags for actors to assess further. Findings cannot be analysed or visualized at c</a:t>
            </a:r>
            <a:r>
              <a:rPr lang="en-GB" sz="1800" dirty="0">
                <a:effectLst/>
                <a:latin typeface="Arial Narrow" panose="020B0606020202030204" pitchFamily="34" charset="0"/>
                <a:ea typeface="Calibri" panose="020F0502020204030204" pitchFamily="34" charset="0"/>
                <a:cs typeface="Arial" panose="020B0604020202020204" pitchFamily="34" charset="0"/>
              </a:rPr>
              <a:t>ommunity-level in the current methodology but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for 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US" sz="1800" b="0" i="0" u="none" strike="noStrike" baseline="0" dirty="0">
                <a:solidFill>
                  <a:srgbClr val="58585B"/>
                </a:solidFill>
                <a:latin typeface="Arial Narrow" panose="020B0606020202030204" pitchFamily="34" charset="0"/>
              </a:rPr>
              <a:t>There were 54 individuals aged between 20 and 58 years old interviewed for Yathreb assessment. The majority were male (44 KIs). Ensuring gender balance still a limitation to the assessment, mainly reported due to female KIs not answering to the phone calls. </a:t>
            </a:r>
            <a:r>
              <a:rPr lang="en-GB" sz="1800" b="0" dirty="0">
                <a:effectLst/>
                <a:latin typeface="Arial Narrow" panose="020B0606020202030204" pitchFamily="34" charset="0"/>
                <a:ea typeface="Calibri" panose="020F0502020204030204" pitchFamily="34" charset="0"/>
                <a:cs typeface="Arial" panose="020B0604020202020204" pitchFamily="34" charset="0"/>
              </a:rPr>
              <a:t>REACH and RWG are working on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visualized 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b="0" dirty="0">
                <a:effectLst/>
                <a:latin typeface="Arial Narrow" panose="020B0606020202030204" pitchFamily="34" charset="0"/>
                <a:ea typeface="Calibri" panose="020F0502020204030204" pitchFamily="34" charset="0"/>
                <a:cs typeface="Arial" panose="020B0604020202020204" pitchFamily="34" charset="0"/>
              </a:rPr>
              <a:t>While collecting data remotely can sometimes,</a:t>
            </a:r>
            <a:r>
              <a:rPr lang="en-GB" sz="1800" b="0" baseline="0" dirty="0">
                <a:effectLst/>
                <a:latin typeface="Arial Narrow" panose="020B0606020202030204" pitchFamily="34" charset="0"/>
                <a:ea typeface="Calibri" panose="020F0502020204030204" pitchFamily="34" charset="0"/>
                <a:cs typeface="Arial" panose="020B0604020202020204" pitchFamily="34" charset="0"/>
              </a:rPr>
              <a:t> the openness of respondents is sometimes affected. [</a:t>
            </a:r>
            <a:r>
              <a:rPr lang="en-GB" sz="1800" dirty="0">
                <a:effectLst/>
                <a:latin typeface="Arial Narrow" panose="020B0606020202030204" pitchFamily="34" charset="0"/>
                <a:ea typeface="Calibri" panose="020F0502020204030204" pitchFamily="34" charset="0"/>
                <a:cs typeface="Arial" panose="020B0604020202020204" pitchFamily="34" charset="0"/>
              </a:rPr>
              <a:t>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Testing process was very strict and discussions with field staff were ongoing to avoid sensitive questions and doing harm to interviewees. Some sensitive terminologies related to Iraq context were identified and replaced by explanation text in the Arabic version of the ODK tool (e.g. ‘governance’ was replaced by ‘laws and regulations’).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Yathreb Sub-district was selected for the assessment as: social cohesion severity classified as “medium”, affected by the illegal occupation of private residences and reports of blocked returns; it was an AoO for IDPs in camps at risk of closure or recently closed; and dynamic population movements to/from this sub-district were reported through the Returns Working Group (RWG).</a:t>
            </a:r>
          </a:p>
          <a:p>
            <a:pPr marR="0" algn="just"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Perceived improvements in the safety and security situation was the main reported pull factor for returns to Yathreb, followed by family reunification.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Some IDPs from the same group reported the presence of armed groups in their AoO as a barrier for further returns. Additionally, while there were no groups reported to be unwelcome in Yathreb, IDP KIs originally from the area displaced elsewhere reported fear of persecution in their AoO due to outstanding disputes, fear of retaliation, or being perceived as affiliated with ISIL.</a:t>
            </a:r>
          </a:p>
          <a:p>
            <a:pPr marR="0" algn="just" rtl="0"/>
            <a:endParaRPr lang="en-US" sz="1800" b="0" i="0" u="none" strike="noStrike" baseline="30000"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In addition, some IDP KIs originally from Yathreb displaced elsewhere reported perceived restriction on further return movements, and security clearance as barriers for further returns.</a:t>
            </a:r>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IDPs and returnees persistently reported having less access to housing, namely being more likely to live in inadequate shelters including tents or living in informal, and therefore more insecure, housing agreements. In line with this, IDPs and returnees were also reportedly disadvantaged in access to compensation for housing and property rehabilitation and more at risk of eviction.</a:t>
            </a:r>
          </a:p>
          <a:p>
            <a:pPr marR="0" algn="just" rtl="0"/>
            <a:endParaRPr lang="en-US" sz="1800" b="0" i="0" u="none" strike="noStrike" baseline="30000"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The most needed intervention to encourage further returns was reportedly increasing access to livelihoods.</a:t>
            </a:r>
          </a:p>
          <a:p>
            <a:pPr marR="0" algn="just" rtl="0"/>
            <a:endParaRPr lang="en-US" sz="1800" b="0" i="0" u="none" strike="noStrike" baseline="3000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In addition, KIs perceived that further returns to Yathreb increased the competition for the limited available job opportunities which consequently could lead to tensions between population groups.</a:t>
            </a:r>
          </a:p>
          <a:p>
            <a:pPr marR="0" algn="just" rtl="0"/>
            <a:endParaRPr lang="en-US" sz="1800" b="0" i="0" u="none" strike="noStrike" baseline="30000"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Livelihoods was the most commonly reported primary community need, except for </a:t>
            </a:r>
            <a:r>
              <a:rPr lang="en-US" sz="1800" b="0" i="0" u="none" strike="noStrike" dirty="0" err="1">
                <a:solidFill>
                  <a:srgbClr val="58585B"/>
                </a:solidFill>
                <a:latin typeface="Arial Narrow" panose="020B0606020202030204" pitchFamily="34" charset="0"/>
              </a:rPr>
              <a:t>remainee</a:t>
            </a:r>
            <a:r>
              <a:rPr lang="en-US" sz="1800" b="0" i="0" u="none" strike="noStrike" dirty="0">
                <a:solidFill>
                  <a:srgbClr val="58585B"/>
                </a:solidFill>
                <a:latin typeface="Arial Narrow" panose="020B0606020202030204" pitchFamily="34" charset="0"/>
              </a:rPr>
              <a:t> KIs who reported access to water, sanitation and hygiene (WASH) as the primary community need. Returnee and IDP KIs reported the need to develop the health sector in Yathreb to meet the increased pressure resulting from the COVID-19 pandemic.</a:t>
            </a:r>
          </a:p>
          <a:p>
            <a:pPr marR="0" algn="just" rtl="0"/>
            <a:endParaRPr lang="en-US" sz="1800" b="0" i="0" u="none" strike="noStrike" baseline="3000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The lack of public services was not only reported as an obstacle to future returns to Yathreb, but equally contributed to reported risks to the sustainability of returnees’ re-integration and was identified as a push factor for expected departures of host community members</a:t>
            </a:r>
            <a:r>
              <a:rPr lang="en-GB" sz="1800" b="0" i="0" u="none" strike="noStrike" dirty="0">
                <a:solidFill>
                  <a:srgbClr val="58585B"/>
                </a:solidFill>
                <a:latin typeface="Arial Narrow" panose="020B0606020202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IDP KIs reported a general perception that different population groups had different interests and thoughts (lack of shared goals) which negatively affected the interest to participate in social and public events, and sometimes the lack of harmony between different population groups in Yathreb reportedly reduced social interaction and participation in social events.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58585B"/>
              </a:solidFill>
              <a:latin typeface="Arial Narrow" panose="020B0606020202030204" pitchFamily="34" charset="0"/>
            </a:endParaRPr>
          </a:p>
          <a:p>
            <a:pPr marR="0" algn="just" rtl="0"/>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156093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4.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3.jp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microsoft.com/office/2007/relationships/hdphoto" Target="../media/hdphoto1.wdp"/><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0.jpg"/><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8.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3.jp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1.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1.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impact-repository.org/document/reach/5211ac0b/REACH-IRQ-ReDS-RA-Factsheet_Yathrib_January2021-2.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509330"/>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3" y="249773"/>
            <a:ext cx="7400367" cy="2769989"/>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Yathreb – Balad, Salah Al-Din</a:t>
            </a: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3" y="3888382"/>
            <a:ext cx="4715040" cy="5099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a:t>
            </a:r>
            <a:r>
              <a:rPr lang="en-US" b="0" i="0" u="none" strike="noStrike" dirty="0">
                <a:latin typeface="Arial Narrow" panose="020B0606020202030204" pitchFamily="34" charset="0"/>
              </a:rPr>
              <a:t>15-19 January 2021</a:t>
            </a:r>
          </a:p>
          <a:p>
            <a:endParaRPr lang="en-US" dirty="0"/>
          </a:p>
        </p:txBody>
      </p:sp>
      <p:pic>
        <p:nvPicPr>
          <p:cNvPr id="5" name="Picture 4">
            <a:extLst>
              <a:ext uri="{FF2B5EF4-FFF2-40B4-BE49-F238E27FC236}">
                <a16:creationId xmlns:a16="http://schemas.microsoft.com/office/drawing/2014/main" id="{0FD3694F-A806-4385-87F6-6EBED9E43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Yathreb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2" y="1351960"/>
            <a:ext cx="8406685" cy="2062103"/>
          </a:xfrm>
          <a:prstGeom prst="rect">
            <a:avLst/>
          </a:prstGeom>
        </p:spPr>
        <p:txBody>
          <a:bodyPr wrap="square">
            <a:spAutoFit/>
          </a:bodyPr>
          <a:lstStyle/>
          <a:p>
            <a:pPr marL="463550" marR="0" indent="-463550" algn="just" rtl="0">
              <a:spcAft>
                <a:spcPts val="12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Yathreb is a sub-district of Balad District in Salah Al-Din Governorate. </a:t>
            </a:r>
          </a:p>
          <a:p>
            <a:pPr marL="457200" indent="-457200" algn="just">
              <a:spcAft>
                <a:spcPts val="12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In August 2014, the so-called Islamic State of Iraq and the Levant (ISIL) undertook military activities in Yathreb Sub-district resulting in widespread displacement of </a:t>
            </a:r>
            <a:r>
              <a:rPr lang="en-GB" sz="1800" b="1" i="0" u="none" strike="noStrike" dirty="0">
                <a:solidFill>
                  <a:srgbClr val="58585B"/>
                </a:solidFill>
                <a:latin typeface="Arial Narrow" panose="020B0606020202030204" pitchFamily="34" charset="0"/>
              </a:rPr>
              <a:t>6,597-6,920 </a:t>
            </a:r>
            <a:r>
              <a:rPr lang="en-US" b="1" dirty="0">
                <a:solidFill>
                  <a:srgbClr val="58585A"/>
                </a:solidFill>
                <a:latin typeface="Arial Narrow" panose="020B0606020202030204" pitchFamily="34" charset="0"/>
              </a:rPr>
              <a:t>households </a:t>
            </a:r>
            <a:r>
              <a:rPr lang="en-US" dirty="0">
                <a:solidFill>
                  <a:srgbClr val="58585A"/>
                </a:solidFill>
                <a:latin typeface="Arial Narrow" panose="020B0606020202030204" pitchFamily="34" charset="0"/>
              </a:rPr>
              <a:t>as reported by KIs.</a:t>
            </a:r>
          </a:p>
          <a:p>
            <a:pPr marL="457200" indent="-457200" algn="just">
              <a:spcAft>
                <a:spcPts val="1200"/>
              </a:spcAft>
              <a:buSzPct val="100000"/>
              <a:buFont typeface="Wingdings" panose="05000000000000000000" pitchFamily="2" charset="2"/>
              <a:buChar char="§"/>
            </a:pPr>
            <a:r>
              <a:rPr lang="en-GB" b="1" i="0" u="none" strike="noStrike" dirty="0">
                <a:solidFill>
                  <a:srgbClr val="58585B"/>
                </a:solidFill>
                <a:latin typeface="Arial Narrow" panose="020B0606020202030204" pitchFamily="34" charset="0"/>
              </a:rPr>
              <a:t>19-27 </a:t>
            </a:r>
            <a:r>
              <a:rPr lang="en-US" b="1" dirty="0">
                <a:solidFill>
                  <a:srgbClr val="58585A"/>
                </a:solidFill>
                <a:latin typeface="Arial Narrow" panose="020B0606020202030204" pitchFamily="34" charset="0"/>
              </a:rPr>
              <a:t>IDP households </a:t>
            </a:r>
            <a:r>
              <a:rPr lang="en-US" dirty="0">
                <a:solidFill>
                  <a:srgbClr val="58585A"/>
                </a:solidFill>
                <a:latin typeface="Arial Narrow" panose="020B0606020202030204" pitchFamily="34" charset="0"/>
              </a:rPr>
              <a:t>(area of origin (AoO) not specified) are reported to reside in Yathreb Sub-district.</a:t>
            </a:r>
          </a:p>
        </p:txBody>
      </p:sp>
      <p:pic>
        <p:nvPicPr>
          <p:cNvPr id="5" name="Picture 4">
            <a:extLst>
              <a:ext uri="{FF2B5EF4-FFF2-40B4-BE49-F238E27FC236}">
                <a16:creationId xmlns:a16="http://schemas.microsoft.com/office/drawing/2014/main" id="{B379AD11-9D1F-49E4-81A0-992D01C44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4" name="Picture 3">
            <a:extLst>
              <a:ext uri="{FF2B5EF4-FFF2-40B4-BE49-F238E27FC236}">
                <a16:creationId xmlns:a16="http://schemas.microsoft.com/office/drawing/2014/main" id="{4C8B8B0A-37C1-4954-A1BF-194B48771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43938"/>
            <a:ext cx="9144000" cy="2828780"/>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235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pic>
        <p:nvPicPr>
          <p:cNvPr id="5" name="Picture 4">
            <a:extLst>
              <a:ext uri="{FF2B5EF4-FFF2-40B4-BE49-F238E27FC236}">
                <a16:creationId xmlns:a16="http://schemas.microsoft.com/office/drawing/2014/main" id="{7763035A-B834-4DE9-95C9-316272215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4084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425116"/>
            <a:ext cx="8371648" cy="4062651"/>
          </a:xfrm>
          <a:prstGeom prst="rect">
            <a:avLst/>
          </a:prstGeom>
        </p:spPr>
        <p:txBody>
          <a:bodyPr wrap="square">
            <a:spAutoFit/>
          </a:bodyPr>
          <a:lstStyle/>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The situation regarding returns to Yathreb remains fluid, with KIs reporting ongoing returns and more projected in the six months following data collection, driven in part by decisions surrounding camp closures. </a:t>
            </a:r>
          </a:p>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In general, most KIs noted that community members felt safe in Yathreb. There were no reported movement restrictions, though women and girls were reportedly less able to move freely during the day and slightly less at night compared to men.</a:t>
            </a:r>
          </a:p>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Despite this, safety and security reportedly continued to be barriers to the return of IDP KIs originally from Yathreb displaced elsewhere.</a:t>
            </a:r>
          </a:p>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Other barriers to return reported by KIs were: damaged or destroyed housing; lack of basic public services and job opportunities; and concerns around housing, land and property (HLP) as some households did not have the necessary documents to claim their properties.</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err="1"/>
              <a:t>Yathreb</a:t>
            </a:r>
            <a:r>
              <a:rPr lang="en-GB" dirty="0"/>
              <a:t> Sub-district</a:t>
            </a:r>
            <a:br>
              <a:rPr lang="en-GB" dirty="0"/>
            </a:br>
            <a:r>
              <a:rPr lang="en-US" dirty="0"/>
              <a:t>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243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382252"/>
            <a:ext cx="8371648" cy="4847481"/>
          </a:xfrm>
          <a:prstGeom prst="rect">
            <a:avLst/>
          </a:prstGeom>
        </p:spPr>
        <p:txBody>
          <a:bodyPr wrap="square">
            <a:spAutoFit/>
          </a:bodyPr>
          <a:lstStyle/>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KIs reported different levels of access to services across population groups. </a:t>
            </a:r>
            <a:endParaRPr lang="en-GB" sz="1800" b="0" i="0" u="none" strike="noStrike" dirty="0">
              <a:solidFill>
                <a:srgbClr val="58585B"/>
              </a:solidFill>
              <a:latin typeface="Arial Narrow" panose="020B0606020202030204" pitchFamily="34" charset="0"/>
            </a:endParaRPr>
          </a:p>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All KIs reported an overall decrease in the availability of job opportunities compared to 2014, exemplified by the more limited access to employment in the private sector due to the prolonged displacement of business owners. </a:t>
            </a:r>
          </a:p>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KIs from different population groups prioritized community needs differently. </a:t>
            </a:r>
          </a:p>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Improving access to basic public services namely education, healthcare, WASH and electricity were also reported as a community needs considering reported decline in those services compared to prior 2014.</a:t>
            </a:r>
            <a:endParaRPr lang="en-GB" sz="1800" b="0" i="0" u="none" strike="noStrike" dirty="0">
              <a:solidFill>
                <a:srgbClr val="58585B"/>
              </a:solidFill>
              <a:latin typeface="Arial Narrow" panose="020B0606020202030204" pitchFamily="34" charset="0"/>
            </a:endParaRPr>
          </a:p>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Generally, in terms of social cohesion indicators, there were no reported obstacles to the interaction between groups and their participation in social events by the majority of KIs.</a:t>
            </a:r>
            <a:endParaRPr lang="en-GB" sz="1800" b="0" i="0" u="none" strike="noStrike" dirty="0">
              <a:solidFill>
                <a:srgbClr val="58585B"/>
              </a:solidFill>
              <a:latin typeface="Arial Narrow" panose="020B0606020202030204" pitchFamily="34" charset="0"/>
            </a:endParaRPr>
          </a:p>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Friendship, kinship ties between community members, work relationships, integration and acceptance of IDPs in Yathreb, in addition to the intervention of local authorities, were reportedly factors to ensure the stability in the area regarding disputes.</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err="1"/>
              <a:t>Yathreb</a:t>
            </a:r>
            <a:r>
              <a:rPr lang="en-GB" dirty="0"/>
              <a:t> Sub-district</a:t>
            </a:r>
            <a:br>
              <a:rPr lang="en-GB" dirty="0"/>
            </a:br>
            <a:r>
              <a:rPr lang="en-US" dirty="0"/>
              <a:t>Other 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42213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254500"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Yathreb findings</a:t>
            </a: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pic>
        <p:nvPicPr>
          <p:cNvPr id="5" name="Picture 4">
            <a:extLst>
              <a:ext uri="{FF2B5EF4-FFF2-40B4-BE49-F238E27FC236}">
                <a16:creationId xmlns:a16="http://schemas.microsoft.com/office/drawing/2014/main" id="{F5DB90C2-A176-4957-8494-6986363A1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1217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6" name="Title 1">
            <a:extLst>
              <a:ext uri="{FF2B5EF4-FFF2-40B4-BE49-F238E27FC236}">
                <a16:creationId xmlns:a16="http://schemas.microsoft.com/office/drawing/2014/main" id="{1D963D1D-C9B4-4DB4-B0A4-B85F2549693D}"/>
              </a:ext>
            </a:extLst>
          </p:cNvPr>
          <p:cNvSpPr txBox="1">
            <a:spLocks/>
          </p:cNvSpPr>
          <p:nvPr/>
        </p:nvSpPr>
        <p:spPr>
          <a:xfrm>
            <a:off x="196771" y="2042127"/>
            <a:ext cx="3142778" cy="2119055"/>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pPr>
              <a:lnSpc>
                <a:spcPct val="100000"/>
              </a:lnSpc>
            </a:pPr>
            <a:endParaRPr lang="en-GB" sz="3200" baseline="30000" dirty="0"/>
          </a:p>
          <a:p>
            <a:pPr>
              <a:lnSpc>
                <a:spcPct val="100000"/>
              </a:lnSpc>
            </a:pPr>
            <a:r>
              <a:rPr lang="en-GB" sz="3200" baseline="30000" dirty="0"/>
              <a:t>Recent movements to Yathreb reported by KIs</a:t>
            </a:r>
          </a:p>
        </p:txBody>
      </p:sp>
      <p:pic>
        <p:nvPicPr>
          <p:cNvPr id="10" name="Picture 9">
            <a:extLst>
              <a:ext uri="{FF2B5EF4-FFF2-40B4-BE49-F238E27FC236}">
                <a16:creationId xmlns:a16="http://schemas.microsoft.com/office/drawing/2014/main" id="{7A4E98C0-6029-4528-82C5-0566DC592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8086" y="0"/>
            <a:ext cx="5009323" cy="6227498"/>
          </a:xfrm>
          <a:prstGeom prst="rect">
            <a:avLst/>
          </a:prstGeom>
        </p:spPr>
      </p:pic>
    </p:spTree>
    <p:extLst>
      <p:ext uri="{BB962C8B-B14F-4D97-AF65-F5344CB8AC3E}">
        <p14:creationId xmlns:p14="http://schemas.microsoft.com/office/powerpoint/2010/main" val="54442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2375685" cy="523220"/>
          </a:xfrm>
          <a:prstGeom prst="rect">
            <a:avLst/>
          </a:prstGeom>
        </p:spPr>
        <p:txBody>
          <a:bodyPr wrap="square">
            <a:spAutoFit/>
          </a:bodyPr>
          <a:lstStyle/>
          <a:p>
            <a:r>
              <a:rPr lang="en-GB" sz="28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66005"/>
            <a:ext cx="728199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households returned to Yathreb</a:t>
            </a:r>
            <a:r>
              <a:rPr lang="en-US" sz="1800" b="0" i="0" u="none" strike="noStrike" dirty="0">
                <a:solidFill>
                  <a:srgbClr val="58585B"/>
                </a:solidFill>
                <a:latin typeface="Arial Narrow" panose="020B0606020202030204" pitchFamily="34" charset="0"/>
              </a:rPr>
              <a:t> in the six months prior to data collection, as reported by 24 KIs (out of 54).</a:t>
            </a:r>
            <a:r>
              <a:rPr lang="en-US" b="0" i="0" u="none" strike="noStrike" dirty="0">
                <a:solidFill>
                  <a:srgbClr val="58585B"/>
                </a:solidFill>
                <a:latin typeface="Arial Narrow" panose="020B0606020202030204" pitchFamily="34" charset="0"/>
              </a:rPr>
              <a:t>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36-58</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565187"/>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drivers for recent returns </a:t>
            </a:r>
            <a:r>
              <a:rPr lang="en-GB" sz="1800" b="1" dirty="0">
                <a:solidFill>
                  <a:srgbClr val="58585A"/>
                </a:solidFill>
                <a:latin typeface="Trade Gothic LT Std Bold" panose="020B0804050502020204" pitchFamily="34" charset="0"/>
              </a:rPr>
              <a:t>(out of 24 KIs)*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2885139"/>
            <a:ext cx="6432944" cy="1477328"/>
          </a:xfrm>
          <a:prstGeom prst="rect">
            <a:avLst/>
          </a:prstGeom>
        </p:spPr>
        <p:txBody>
          <a:bodyPr wrap="square">
            <a:spAutoFit/>
          </a:bodyPr>
          <a:lstStyle/>
          <a:p>
            <a:pPr marR="26970" algn="l" rtl="0"/>
            <a:r>
              <a:rPr lang="en-US" sz="1800" i="0" u="none" strike="noStrike" dirty="0">
                <a:solidFill>
                  <a:srgbClr val="58585B"/>
                </a:solidFill>
                <a:latin typeface="Arial Narrow" panose="020B0606020202030204" pitchFamily="34" charset="0"/>
              </a:rPr>
              <a:t>Sense of increased safety and security  </a:t>
            </a:r>
            <a:r>
              <a:rPr lang="en-US" sz="1800" b="1" i="0" u="none" strike="noStrike" dirty="0">
                <a:solidFill>
                  <a:srgbClr val="58585B"/>
                </a:solidFill>
                <a:latin typeface="Arial Narrow" panose="020B0606020202030204" pitchFamily="34" charset="0"/>
              </a:rPr>
              <a:t>	            15 KIs</a:t>
            </a:r>
          </a:p>
          <a:p>
            <a:pPr marR="26970" algn="l" rtl="0"/>
            <a:r>
              <a:rPr lang="en-US" sz="1800" i="0" u="none" strike="noStrike" dirty="0">
                <a:solidFill>
                  <a:srgbClr val="58585B"/>
                </a:solidFill>
                <a:latin typeface="Arial Narrow" panose="020B0606020202030204" pitchFamily="34" charset="0"/>
              </a:rPr>
              <a:t>Following the return of other family members </a:t>
            </a:r>
            <a:r>
              <a:rPr lang="en-US" sz="1800" b="1" i="0" u="none" strike="noStrike" dirty="0">
                <a:solidFill>
                  <a:srgbClr val="58585B"/>
                </a:solidFill>
                <a:latin typeface="Arial Narrow" panose="020B0606020202030204" pitchFamily="34" charset="0"/>
              </a:rPr>
              <a:t>            7 KIs</a:t>
            </a:r>
          </a:p>
          <a:p>
            <a:pPr marR="26970" algn="l" rtl="0"/>
            <a:r>
              <a:rPr lang="en-US" sz="1800" i="0" u="none" strike="noStrike" dirty="0">
                <a:solidFill>
                  <a:srgbClr val="58585B"/>
                </a:solidFill>
                <a:latin typeface="Arial Narrow" panose="020B0606020202030204" pitchFamily="34" charset="0"/>
              </a:rPr>
              <a:t>Camp closures in area of displacement (</a:t>
            </a:r>
            <a:r>
              <a:rPr lang="en-US" sz="1800" i="0" u="none" strike="noStrike" dirty="0" err="1">
                <a:solidFill>
                  <a:srgbClr val="58585B"/>
                </a:solidFill>
                <a:latin typeface="Arial Narrow" panose="020B0606020202030204" pitchFamily="34" charset="0"/>
              </a:rPr>
              <a:t>AoD</a:t>
            </a:r>
            <a:r>
              <a:rPr lang="en-US" sz="1800" i="0" u="none" strike="noStrike" dirty="0">
                <a:solidFill>
                  <a:srgbClr val="58585B"/>
                </a:solidFill>
                <a:latin typeface="Arial Narrow" panose="020B0606020202030204" pitchFamily="34" charset="0"/>
              </a:rPr>
              <a:t>)</a:t>
            </a:r>
            <a:r>
              <a:rPr lang="en-US" sz="1800" b="1" i="0" u="none" strike="noStrike" dirty="0">
                <a:solidFill>
                  <a:srgbClr val="58585B"/>
                </a:solidFill>
                <a:latin typeface="Arial Narrow" panose="020B0606020202030204" pitchFamily="34" charset="0"/>
              </a:rPr>
              <a:t>            4 KIs</a:t>
            </a:r>
          </a:p>
          <a:p>
            <a:pPr marR="26970" algn="l" rtl="0"/>
            <a:r>
              <a:rPr lang="en-US" sz="1800" i="0" u="none" strike="noStrike" dirty="0">
                <a:solidFill>
                  <a:srgbClr val="58585B"/>
                </a:solidFill>
                <a:latin typeface="Arial Narrow" panose="020B0606020202030204" pitchFamily="34" charset="0"/>
              </a:rPr>
              <a:t>Nostalgia about previous life</a:t>
            </a:r>
            <a:r>
              <a:rPr lang="en-US" sz="1800" b="1" i="0" u="none" strike="noStrike" dirty="0">
                <a:solidFill>
                  <a:srgbClr val="58585B"/>
                </a:solidFill>
                <a:latin typeface="Arial Narrow" panose="020B0606020202030204" pitchFamily="34" charset="0"/>
              </a:rPr>
              <a:t>		             </a:t>
            </a:r>
            <a:r>
              <a:rPr lang="en-US" sz="900" b="1"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 4 KIs</a:t>
            </a:r>
          </a:p>
          <a:p>
            <a:pPr marR="26970" algn="l" rtl="0"/>
            <a:r>
              <a:rPr lang="en-US" sz="1800" i="0" u="none" strike="noStrike" dirty="0">
                <a:solidFill>
                  <a:srgbClr val="58585B"/>
                </a:solidFill>
                <a:latin typeface="Arial Narrow" panose="020B0606020202030204" pitchFamily="34" charset="0"/>
              </a:rPr>
              <a:t>Availability of job opportunities</a:t>
            </a:r>
            <a:r>
              <a:rPr lang="en-US" sz="1800" b="1" i="0" u="none" strike="noStrike" dirty="0">
                <a:solidFill>
                  <a:srgbClr val="58585B"/>
                </a:solidFill>
                <a:latin typeface="Arial Narrow" panose="020B0606020202030204" pitchFamily="34" charset="0"/>
              </a:rPr>
              <a:t>	                              </a:t>
            </a:r>
            <a:r>
              <a:rPr lang="en-US" sz="1100" b="1"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2 KIs</a:t>
            </a:r>
            <a:endParaRPr lang="en-US" sz="1600" b="1" i="0" u="none" strike="noStrike" dirty="0">
              <a:solidFill>
                <a:srgbClr val="58585B"/>
              </a:solidFill>
              <a:latin typeface="Arial Narrow" panose="020B0606020202030204" pitchFamily="34" charset="0"/>
            </a:endParaRP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402139"/>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impact of recent returns </a:t>
            </a:r>
            <a:r>
              <a:rPr lang="en-GB" sz="1800" b="1" dirty="0">
                <a:solidFill>
                  <a:srgbClr val="58585A"/>
                </a:solidFill>
                <a:latin typeface="Trade Gothic LT Std Bold" panose="020B0804050502020204" pitchFamily="34" charset="0"/>
              </a:rPr>
              <a:t>(out of 24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730374"/>
            <a:ext cx="8058322" cy="1277273"/>
          </a:xfrm>
          <a:prstGeom prst="rect">
            <a:avLst/>
          </a:prstGeom>
          <a:noFill/>
        </p:spPr>
        <p:txBody>
          <a:bodyPr wrap="square">
            <a:spAutoFit/>
          </a:bodyPr>
          <a:lstStyle/>
          <a:p>
            <a:pPr marL="285750" marR="0" indent="-285750" algn="just" rtl="0">
              <a:spcAft>
                <a:spcPts val="600"/>
              </a:spcAft>
              <a:buFont typeface="Wingdings" panose="05000000000000000000" pitchFamily="2" charset="2"/>
              <a:buChar char="§"/>
            </a:pPr>
            <a:r>
              <a:rPr lang="en-US" dirty="0">
                <a:solidFill>
                  <a:srgbClr val="58585B"/>
                </a:solidFill>
                <a:latin typeface="Arial Narrow" panose="020B0606020202030204" pitchFamily="34" charset="0"/>
              </a:rPr>
              <a:t>T</a:t>
            </a:r>
            <a:r>
              <a:rPr lang="en-US" sz="1800" b="0" i="0" u="none" strike="noStrike" baseline="0" dirty="0">
                <a:solidFill>
                  <a:srgbClr val="58585B"/>
                </a:solidFill>
                <a:latin typeface="Arial Narrow" panose="020B0606020202030204" pitchFamily="34" charset="0"/>
              </a:rPr>
              <a:t>hese movements </a:t>
            </a:r>
            <a:r>
              <a:rPr lang="en-US" dirty="0">
                <a:solidFill>
                  <a:srgbClr val="58585B"/>
                </a:solidFill>
                <a:latin typeface="Arial Narrow" panose="020B0606020202030204" pitchFamily="34" charset="0"/>
              </a:rPr>
              <a:t>reportedly </a:t>
            </a:r>
            <a:r>
              <a:rPr lang="en-US" sz="1800" b="0" i="0" u="none" strike="noStrike" baseline="0" dirty="0">
                <a:solidFill>
                  <a:srgbClr val="58585B"/>
                </a:solidFill>
                <a:latin typeface="Arial Narrow" panose="020B0606020202030204" pitchFamily="34" charset="0"/>
              </a:rPr>
              <a:t>led to </a:t>
            </a:r>
            <a:r>
              <a:rPr lang="en-US" sz="1800" b="1" i="0" u="none" strike="noStrike" baseline="0" dirty="0">
                <a:solidFill>
                  <a:srgbClr val="58585B"/>
                </a:solidFill>
                <a:latin typeface="Arial Narrow" panose="020B0606020202030204" pitchFamily="34" charset="0"/>
              </a:rPr>
              <a:t>higher competition in the </a:t>
            </a:r>
            <a:r>
              <a:rPr lang="en-US" sz="1800" b="1" i="0" u="none" strike="noStrike" baseline="0" dirty="0" err="1">
                <a:solidFill>
                  <a:srgbClr val="58585B"/>
                </a:solidFill>
                <a:latin typeface="Arial Narrow" panose="020B0606020202030204" pitchFamily="34" charset="0"/>
              </a:rPr>
              <a:t>labour</a:t>
            </a:r>
            <a:r>
              <a:rPr lang="en-US" sz="1800" b="1" i="0" u="none" strike="noStrike" baseline="0" dirty="0">
                <a:solidFill>
                  <a:srgbClr val="58585B"/>
                </a:solidFill>
                <a:latin typeface="Arial Narrow" panose="020B0606020202030204" pitchFamily="34" charset="0"/>
              </a:rPr>
              <a:t> market</a:t>
            </a:r>
            <a:r>
              <a:rPr lang="en-US" sz="1800" b="0" i="0" u="none" strike="noStrike" baseline="0" dirty="0">
                <a:solidFill>
                  <a:srgbClr val="58585B"/>
                </a:solidFill>
                <a:latin typeface="Arial Narrow" panose="020B0606020202030204" pitchFamily="34" charset="0"/>
              </a:rPr>
              <a:t> (18 KIs), however some KIs </a:t>
            </a:r>
            <a:r>
              <a:rPr lang="en-US" sz="1800" i="0" u="none" strike="noStrike" baseline="0" dirty="0">
                <a:solidFill>
                  <a:srgbClr val="58585B"/>
                </a:solidFill>
                <a:latin typeface="Arial Narrow" panose="020B0606020202030204" pitchFamily="34" charset="0"/>
              </a:rPr>
              <a:t>reported an </a:t>
            </a:r>
            <a:r>
              <a:rPr lang="en-US" dirty="0">
                <a:solidFill>
                  <a:srgbClr val="58585B"/>
                </a:solidFill>
                <a:latin typeface="Arial Narrow" panose="020B0606020202030204" pitchFamily="34" charset="0"/>
              </a:rPr>
              <a:t>i</a:t>
            </a:r>
            <a:r>
              <a:rPr lang="en-US" sz="1800" i="0" u="none" strike="noStrike" baseline="0" dirty="0">
                <a:solidFill>
                  <a:srgbClr val="58585B"/>
                </a:solidFill>
                <a:latin typeface="Arial Narrow" panose="020B0606020202030204" pitchFamily="34" charset="0"/>
              </a:rPr>
              <a:t>ncrease in job opportunities </a:t>
            </a:r>
            <a:r>
              <a:rPr lang="en-US" sz="1800" b="0" i="0" u="none" strike="noStrike" baseline="0" dirty="0">
                <a:solidFill>
                  <a:srgbClr val="58585B"/>
                </a:solidFill>
                <a:latin typeface="Arial Narrow" panose="020B0606020202030204" pitchFamily="34" charset="0"/>
              </a:rPr>
              <a:t>(3 KIs out of 24).</a:t>
            </a:r>
            <a:endParaRPr lang="en-US"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b="1" dirty="0">
                <a:solidFill>
                  <a:srgbClr val="58585B"/>
                </a:solidFill>
                <a:latin typeface="Arial Narrow" panose="020B0606020202030204" pitchFamily="34" charset="0"/>
              </a:rPr>
              <a:t>D</a:t>
            </a:r>
            <a:r>
              <a:rPr lang="en-US" sz="1800" b="1" i="0" u="none" strike="noStrike" baseline="0" dirty="0">
                <a:solidFill>
                  <a:srgbClr val="58585B"/>
                </a:solidFill>
                <a:latin typeface="Arial Narrow" panose="020B0606020202030204" pitchFamily="34" charset="0"/>
              </a:rPr>
              <a:t>ecrease in the level of household assistance </a:t>
            </a:r>
            <a:r>
              <a:rPr lang="en-US" sz="1800" b="0" i="0" u="none" strike="noStrike" baseline="0" dirty="0">
                <a:solidFill>
                  <a:srgbClr val="58585B"/>
                </a:solidFill>
                <a:latin typeface="Arial Narrow" panose="020B0606020202030204" pitchFamily="34" charset="0"/>
              </a:rPr>
              <a:t>due to increased demand (14 KIs), while some KIs reported that access to assistance increased (7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D7E5857B-35C2-44FF-9D5E-39F9DECA6CDE}"/>
              </a:ext>
            </a:extLst>
          </p:cNvPr>
          <p:cNvPicPr preferRelativeResize="0">
            <a:picLocks/>
          </p:cNvPicPr>
          <p:nvPr/>
        </p:nvPicPr>
        <p:blipFill>
          <a:blip r:embed="rId4"/>
          <a:stretch>
            <a:fillRect/>
          </a:stretch>
        </p:blipFill>
        <p:spPr>
          <a:xfrm>
            <a:off x="5702139" y="2935935"/>
            <a:ext cx="1295581" cy="1371600"/>
          </a:xfrm>
          <a:prstGeom prst="rect">
            <a:avLst/>
          </a:prstGeom>
        </p:spPr>
      </p:pic>
    </p:spTree>
    <p:extLst>
      <p:ext uri="{BB962C8B-B14F-4D97-AF65-F5344CB8AC3E}">
        <p14:creationId xmlns:p14="http://schemas.microsoft.com/office/powerpoint/2010/main" val="427090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4"/>
            <a:ext cx="3388261" cy="40011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0" i="0" u="none" strike="noStrike" dirty="0">
                <a:solidFill>
                  <a:srgbClr val="EE5859"/>
                </a:solidFill>
                <a:latin typeface="Arial Narrow" panose="020B0606020202030204" pitchFamily="34" charset="0"/>
              </a:rPr>
              <a:t> </a:t>
            </a:r>
            <a:r>
              <a:rPr lang="en-GB" sz="2000" b="1" i="0" u="none" strike="noStrike" dirty="0">
                <a:solidFill>
                  <a:srgbClr val="EE5859"/>
                </a:solidFill>
                <a:latin typeface="Trade Gothic LT Std Bold" panose="020B0804050502020204" pitchFamily="34" charset="0"/>
              </a:rPr>
              <a:t>Recent IDP arrivals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92509"/>
            <a:ext cx="728199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IDP households</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arrived in Yathreb</a:t>
            </a:r>
            <a:r>
              <a:rPr lang="en-US" sz="1800" b="0" i="0" u="none" strike="noStrike" dirty="0">
                <a:solidFill>
                  <a:srgbClr val="58585B"/>
                </a:solidFill>
                <a:latin typeface="Arial Narrow" panose="020B0606020202030204" pitchFamily="34" charset="0"/>
              </a:rPr>
              <a:t> in the six months prior to data collection from non-camp areas in Duhok Governorate (1 KI out of 54).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50-55</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896497"/>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driver for IDP arrivals </a:t>
            </a:r>
            <a:r>
              <a:rPr lang="en-GB" sz="1800" b="1" dirty="0">
                <a:solidFill>
                  <a:srgbClr val="58585A"/>
                </a:solidFill>
                <a:latin typeface="Trade Gothic LT Std Bold" panose="020B0804050502020204" pitchFamily="34" charset="0"/>
              </a:rPr>
              <a:t>(out of 1 KI)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3256205"/>
            <a:ext cx="8046675"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Reportedly, this was due to </a:t>
            </a:r>
            <a:r>
              <a:rPr lang="en-US" sz="1800" b="1" i="0" u="none" strike="noStrike" dirty="0">
                <a:solidFill>
                  <a:srgbClr val="58585B"/>
                </a:solidFill>
                <a:latin typeface="Arial Narrow" panose="020B0606020202030204" pitchFamily="34" charset="0"/>
              </a:rPr>
              <a:t>failed returns</a:t>
            </a:r>
            <a:r>
              <a:rPr lang="en-US" sz="1800" b="0" i="0" u="none" strike="noStrike" dirty="0">
                <a:solidFill>
                  <a:srgbClr val="58585B"/>
                </a:solidFill>
                <a:latin typeface="Arial Narrow" panose="020B0606020202030204" pitchFamily="34" charset="0"/>
              </a:rPr>
              <a:t> to their AoO (AoO not reported) forcing them to secondarily displace to Yathreb chosen due to the </a:t>
            </a:r>
            <a:r>
              <a:rPr lang="en-US" sz="1800" b="1" i="0" u="none" strike="noStrike" dirty="0">
                <a:solidFill>
                  <a:srgbClr val="58585B"/>
                </a:solidFill>
                <a:latin typeface="Arial Narrow" panose="020B0606020202030204" pitchFamily="34" charset="0"/>
              </a:rPr>
              <a:t>sense of increased safety and security</a:t>
            </a:r>
            <a:r>
              <a:rPr lang="en-US" sz="1800" b="0" i="0" u="none" strike="noStrike" dirty="0">
                <a:solidFill>
                  <a:srgbClr val="58585B"/>
                </a:solidFill>
                <a:latin typeface="Arial Narrow" panose="020B0606020202030204" pitchFamily="34" charset="0"/>
              </a:rPr>
              <a:t>.</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265687"/>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impact of IDP arrivals </a:t>
            </a:r>
            <a:r>
              <a:rPr lang="en-GB" sz="1800" b="1" dirty="0">
                <a:solidFill>
                  <a:srgbClr val="58585A"/>
                </a:solidFill>
                <a:latin typeface="Trade Gothic LT Std Bold" panose="020B0804050502020204" pitchFamily="34" charset="0"/>
              </a:rPr>
              <a:t>(out of 5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593922"/>
            <a:ext cx="8058322" cy="1154162"/>
          </a:xfrm>
          <a:prstGeom prst="rect">
            <a:avLst/>
          </a:prstGeom>
          <a:noFill/>
        </p:spPr>
        <p:txBody>
          <a:bodyPr wrap="square">
            <a:spAutoFit/>
          </a:bodyPr>
          <a:lstStyle/>
          <a:p>
            <a:pPr marL="285750" marR="0" indent="-285750" algn="just" rtl="0">
              <a:spcAft>
                <a:spcPts val="1800"/>
              </a:spcAft>
              <a:buFont typeface="Wingdings" panose="05000000000000000000" pitchFamily="2" charset="2"/>
              <a:buChar char="§"/>
            </a:pPr>
            <a:r>
              <a:rPr lang="en-US" b="1" dirty="0">
                <a:solidFill>
                  <a:srgbClr val="58585B"/>
                </a:solidFill>
                <a:latin typeface="Arial Narrow" panose="020B0606020202030204" pitchFamily="34" charset="0"/>
              </a:rPr>
              <a:t>A</a:t>
            </a:r>
            <a:r>
              <a:rPr lang="en-US" sz="1800" b="1" i="0" u="none" strike="noStrike" dirty="0">
                <a:solidFill>
                  <a:srgbClr val="58585B"/>
                </a:solidFill>
                <a:latin typeface="Arial Narrow" panose="020B0606020202030204" pitchFamily="34" charset="0"/>
              </a:rPr>
              <a:t>ccess to assistance reportedly increased</a:t>
            </a:r>
            <a:r>
              <a:rPr lang="en-US" sz="1800" b="0" i="0" u="none" strike="noStrike" dirty="0">
                <a:solidFill>
                  <a:srgbClr val="58585B"/>
                </a:solidFill>
                <a:latin typeface="Arial Narrow" panose="020B0606020202030204" pitchFamily="34" charset="0"/>
              </a:rPr>
              <a:t> due to the response from different governmental and humanitarian actors to the recent IDP arrivals. </a:t>
            </a:r>
          </a:p>
          <a:p>
            <a:pPr marL="285750" marR="0" indent="-285750" algn="just" rtl="0">
              <a:spcAft>
                <a:spcPts val="1800"/>
              </a:spcAft>
              <a:buFont typeface="Wingdings" panose="05000000000000000000" pitchFamily="2" charset="2"/>
              <a:buChar char="§"/>
            </a:pPr>
            <a:r>
              <a:rPr lang="en-US" b="1" dirty="0">
                <a:solidFill>
                  <a:srgbClr val="58585B"/>
                </a:solidFill>
                <a:latin typeface="Arial Narrow" panose="020B0606020202030204" pitchFamily="34" charset="0"/>
              </a:rPr>
              <a:t>F</a:t>
            </a:r>
            <a:r>
              <a:rPr lang="en-US" sz="1800" b="1" i="0" u="none" strike="noStrike" dirty="0">
                <a:solidFill>
                  <a:srgbClr val="58585B"/>
                </a:solidFill>
                <a:latin typeface="Arial Narrow" panose="020B0606020202030204" pitchFamily="34" charset="0"/>
              </a:rPr>
              <a:t>amily reunification </a:t>
            </a:r>
            <a:r>
              <a:rPr lang="en-US" sz="1800" b="0" i="0" u="none" strike="noStrike" dirty="0">
                <a:solidFill>
                  <a:srgbClr val="58585B"/>
                </a:solidFill>
                <a:latin typeface="Arial Narrow" panose="020B0606020202030204" pitchFamily="34" charset="0"/>
              </a:rPr>
              <a:t>for some IDP households with family members displaced in Yathreb. </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416615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4"/>
            <a:ext cx="3388261"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0" i="0" u="none" strike="noStrike" dirty="0">
                <a:solidFill>
                  <a:srgbClr val="EE5859"/>
                </a:solidFill>
                <a:latin typeface="Arial Narrow" panose="020B0606020202030204" pitchFamily="34" charset="0"/>
              </a:rPr>
              <a:t> </a:t>
            </a:r>
            <a:r>
              <a:rPr lang="en-GB" sz="2000" b="1" i="0" u="none" strike="noStrike" dirty="0">
                <a:solidFill>
                  <a:srgbClr val="EE5859"/>
                </a:solidFill>
                <a:latin typeface="Trade Gothic LT Std Bold" panose="020B0804050502020204" pitchFamily="34" charset="0"/>
              </a:rPr>
              <a:t>Failed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79257"/>
            <a:ext cx="728199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households attempted return to Yathreb</a:t>
            </a:r>
            <a:r>
              <a:rPr lang="en-US" sz="1800" b="0" i="0" u="none" strike="noStrike" dirty="0">
                <a:solidFill>
                  <a:srgbClr val="58585B"/>
                </a:solidFill>
                <a:latin typeface="Arial Narrow" panose="020B0606020202030204" pitchFamily="34" charset="0"/>
              </a:rPr>
              <a:t> in the six months prior to data collection but did not succeed (8 KIs out of 54).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31-56</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724211"/>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reasons for failed returns </a:t>
            </a:r>
            <a:r>
              <a:rPr lang="en-GB" sz="1800" b="1" dirty="0">
                <a:solidFill>
                  <a:srgbClr val="58585A"/>
                </a:solidFill>
                <a:latin typeface="Trade Gothic LT Std Bold" panose="020B0804050502020204" pitchFamily="34" charset="0"/>
              </a:rPr>
              <a:t>(out of 8 KIs)*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3101315"/>
            <a:ext cx="8046675" cy="646331"/>
          </a:xfrm>
          <a:prstGeom prst="rect">
            <a:avLst/>
          </a:prstGeom>
        </p:spPr>
        <p:txBody>
          <a:bodyPr wrap="square">
            <a:spAutoFit/>
          </a:bodyPr>
          <a:lstStyle/>
          <a:p>
            <a:pPr marR="26970" algn="l" rtl="0"/>
            <a:r>
              <a:rPr lang="en-US" sz="1800" i="0" u="none" strike="noStrike" dirty="0">
                <a:solidFill>
                  <a:srgbClr val="58585B"/>
                </a:solidFill>
                <a:latin typeface="Arial Narrow" panose="020B0606020202030204" pitchFamily="34" charset="0"/>
              </a:rPr>
              <a:t>Lack of services in AoO</a:t>
            </a:r>
            <a:r>
              <a:rPr lang="en-US" sz="1800" b="1" i="0" u="none" strike="noStrike" dirty="0">
                <a:solidFill>
                  <a:srgbClr val="58585B"/>
                </a:solidFill>
                <a:latin typeface="Arial Narrow" panose="020B0606020202030204" pitchFamily="34" charset="0"/>
              </a:rPr>
              <a:t>	  	              8 KIs</a:t>
            </a:r>
          </a:p>
          <a:p>
            <a:pPr marR="26970" algn="l" rtl="0"/>
            <a:r>
              <a:rPr lang="en-US" sz="1800" i="0" u="none" strike="noStrike" dirty="0">
                <a:solidFill>
                  <a:srgbClr val="58585B"/>
                </a:solidFill>
                <a:latin typeface="Arial Narrow" panose="020B0606020202030204" pitchFamily="34" charset="0"/>
              </a:rPr>
              <a:t>Lack of job opportunities in AoO</a:t>
            </a:r>
            <a:r>
              <a:rPr lang="en-US" sz="1800" b="1" i="0" u="none" strike="noStrike" dirty="0">
                <a:solidFill>
                  <a:srgbClr val="58585B"/>
                </a:solidFill>
                <a:latin typeface="Arial Narrow" panose="020B0606020202030204" pitchFamily="34" charset="0"/>
              </a:rPr>
              <a:t>	            	              6 KIs</a:t>
            </a:r>
            <a:endParaRPr lang="en-US" sz="1600" b="1" i="0" u="none" strike="noStrike" dirty="0">
              <a:solidFill>
                <a:srgbClr val="58585B"/>
              </a:solidFill>
              <a:latin typeface="Arial Narrow" panose="020B0606020202030204" pitchFamily="34" charset="0"/>
            </a:endParaRP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136480"/>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impact of failed returns </a:t>
            </a:r>
            <a:r>
              <a:rPr lang="en-GB" sz="1800" b="1" dirty="0">
                <a:solidFill>
                  <a:srgbClr val="58585A"/>
                </a:solidFill>
                <a:latin typeface="Trade Gothic LT Std Bold" panose="020B0804050502020204" pitchFamily="34" charset="0"/>
              </a:rPr>
              <a:t>(out of 8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493291"/>
            <a:ext cx="8058322" cy="1431161"/>
          </a:xfrm>
          <a:prstGeom prst="rect">
            <a:avLst/>
          </a:prstGeom>
          <a:noFill/>
        </p:spPr>
        <p:txBody>
          <a:bodyPr wrap="square">
            <a:spAutoFit/>
          </a:bodyPr>
          <a:lstStyle/>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The prolonged displacement of business owners reportedly resulted in </a:t>
            </a:r>
            <a:r>
              <a:rPr lang="en-US" sz="1800" b="1" i="0" u="none" strike="noStrike" dirty="0">
                <a:solidFill>
                  <a:srgbClr val="58585B"/>
                </a:solidFill>
                <a:latin typeface="Arial Narrow" panose="020B0606020202030204" pitchFamily="34" charset="0"/>
              </a:rPr>
              <a:t>more limited access to livelihoods </a:t>
            </a:r>
            <a:r>
              <a:rPr lang="en-US" sz="1800" b="0" i="0" u="none" strike="noStrike" dirty="0">
                <a:solidFill>
                  <a:srgbClr val="58585B"/>
                </a:solidFill>
                <a:latin typeface="Arial Narrow" panose="020B0606020202030204" pitchFamily="34" charset="0"/>
              </a:rPr>
              <a:t>(7 KIs).</a:t>
            </a:r>
          </a:p>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In addition, </a:t>
            </a:r>
            <a:r>
              <a:rPr lang="en-US" sz="1800" b="1" i="0" u="none" strike="noStrike" dirty="0">
                <a:solidFill>
                  <a:srgbClr val="58585B"/>
                </a:solidFill>
                <a:latin typeface="Arial Narrow" panose="020B0606020202030204" pitchFamily="34" charset="0"/>
              </a:rPr>
              <a:t>less access to assistance</a:t>
            </a:r>
            <a:r>
              <a:rPr lang="en-US" sz="1800" b="0" i="0" u="none" strike="noStrike" dirty="0">
                <a:solidFill>
                  <a:srgbClr val="58585B"/>
                </a:solidFill>
                <a:latin typeface="Arial Narrow" panose="020B0606020202030204" pitchFamily="34" charset="0"/>
              </a:rPr>
              <a:t> was reported due to the perceived lack of interest of governmental and humanitarian actors in the area (7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429664C4-061D-4D9D-80FA-2CE47C546D71}"/>
              </a:ext>
            </a:extLst>
          </p:cNvPr>
          <p:cNvPicPr preferRelativeResize="0">
            <a:picLocks/>
          </p:cNvPicPr>
          <p:nvPr/>
        </p:nvPicPr>
        <p:blipFill>
          <a:blip r:embed="rId4"/>
          <a:stretch>
            <a:fillRect/>
          </a:stretch>
        </p:blipFill>
        <p:spPr>
          <a:xfrm>
            <a:off x="5738720" y="3133299"/>
            <a:ext cx="1324160" cy="585216"/>
          </a:xfrm>
          <a:prstGeom prst="rect">
            <a:avLst/>
          </a:prstGeom>
        </p:spPr>
      </p:pic>
    </p:spTree>
    <p:extLst>
      <p:ext uri="{BB962C8B-B14F-4D97-AF65-F5344CB8AC3E}">
        <p14:creationId xmlns:p14="http://schemas.microsoft.com/office/powerpoint/2010/main" val="284796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6" name="Title 1">
            <a:extLst>
              <a:ext uri="{FF2B5EF4-FFF2-40B4-BE49-F238E27FC236}">
                <a16:creationId xmlns:a16="http://schemas.microsoft.com/office/drawing/2014/main" id="{1D963D1D-C9B4-4DB4-B0A4-B85F2549693D}"/>
              </a:ext>
            </a:extLst>
          </p:cNvPr>
          <p:cNvSpPr txBox="1">
            <a:spLocks/>
          </p:cNvSpPr>
          <p:nvPr/>
        </p:nvSpPr>
        <p:spPr>
          <a:xfrm>
            <a:off x="196771" y="2042127"/>
            <a:ext cx="3142778" cy="2119055"/>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pPr>
              <a:lnSpc>
                <a:spcPct val="100000"/>
              </a:lnSpc>
            </a:pPr>
            <a:endParaRPr lang="en-GB" sz="3200" baseline="30000" dirty="0"/>
          </a:p>
          <a:p>
            <a:pPr>
              <a:lnSpc>
                <a:spcPct val="100000"/>
              </a:lnSpc>
            </a:pPr>
            <a:r>
              <a:rPr lang="en-GB" sz="3200" baseline="30000" dirty="0"/>
              <a:t>Expected movements to Yathreb reported by KIs</a:t>
            </a:r>
          </a:p>
        </p:txBody>
      </p:sp>
      <p:pic>
        <p:nvPicPr>
          <p:cNvPr id="7" name="Picture 6">
            <a:extLst>
              <a:ext uri="{FF2B5EF4-FFF2-40B4-BE49-F238E27FC236}">
                <a16:creationId xmlns:a16="http://schemas.microsoft.com/office/drawing/2014/main" id="{68F2CD9A-3625-46B8-93A0-559F999BB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087" y="-1"/>
            <a:ext cx="5663914" cy="6179865"/>
          </a:xfrm>
          <a:prstGeom prst="rect">
            <a:avLst/>
          </a:prstGeom>
        </p:spPr>
      </p:pic>
    </p:spTree>
    <p:extLst>
      <p:ext uri="{BB962C8B-B14F-4D97-AF65-F5344CB8AC3E}">
        <p14:creationId xmlns:p14="http://schemas.microsoft.com/office/powerpoint/2010/main" val="186600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a:t>
            </a:r>
            <a:r>
              <a:rPr lang="en-GB" sz="2100" dirty="0" err="1"/>
              <a:t>ReDS</a:t>
            </a:r>
            <a:r>
              <a:rPr lang="en-GB" sz="2100" dirty="0"/>
              <a:t> methodology</a:t>
            </a:r>
          </a:p>
          <a:p>
            <a:pPr marL="279400" indent="-279400">
              <a:lnSpc>
                <a:spcPct val="100000"/>
              </a:lnSpc>
              <a:spcBef>
                <a:spcPts val="0"/>
              </a:spcBef>
              <a:spcAft>
                <a:spcPts val="2400"/>
              </a:spcAft>
            </a:pPr>
            <a:r>
              <a:rPr lang="en-GB" sz="2100" dirty="0"/>
              <a:t>3. </a:t>
            </a:r>
            <a:r>
              <a:rPr lang="en-GB" sz="2100" dirty="0" err="1"/>
              <a:t>Yathreb</a:t>
            </a:r>
            <a:r>
              <a:rPr lang="en-GB" sz="2100" dirty="0"/>
              <a:t>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4. </a:t>
            </a:r>
            <a:r>
              <a:rPr lang="en-GB" sz="2100" dirty="0"/>
              <a:t>Key findings</a:t>
            </a:r>
          </a:p>
          <a:p>
            <a:pPr>
              <a:lnSpc>
                <a:spcPct val="100000"/>
              </a:lnSpc>
              <a:spcBef>
                <a:spcPts val="0"/>
              </a:spcBef>
              <a:spcAft>
                <a:spcPts val="2400"/>
              </a:spcAft>
            </a:pPr>
            <a:r>
              <a:rPr lang="en-GB" sz="2100" dirty="0"/>
              <a:t>5.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6. </a:t>
            </a:r>
            <a:r>
              <a:rPr lang="en-GB" sz="2100" dirty="0"/>
              <a:t>Questions from the audience</a:t>
            </a:r>
          </a:p>
          <a:p>
            <a:pPr rtl="1">
              <a:lnSpc>
                <a:spcPct val="100000"/>
              </a:lnSpc>
              <a:spcBef>
                <a:spcPts val="0"/>
              </a:spcBef>
              <a:spcAft>
                <a:spcPts val="2400"/>
              </a:spcAft>
            </a:pPr>
            <a:r>
              <a:rPr lang="en-GB" sz="2100" dirty="0"/>
              <a:t>7. Discussion</a:t>
            </a:r>
          </a:p>
        </p:txBody>
      </p:sp>
      <p:pic>
        <p:nvPicPr>
          <p:cNvPr id="4" name="Picture 3">
            <a:extLst>
              <a:ext uri="{FF2B5EF4-FFF2-40B4-BE49-F238E27FC236}">
                <a16:creationId xmlns:a16="http://schemas.microsoft.com/office/drawing/2014/main" id="{2F0A7068-4974-49B6-B6D2-8EBF17035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Expected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79951"/>
            <a:ext cx="7281993"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households are expected to return to Yathreb</a:t>
            </a:r>
            <a:r>
              <a:rPr lang="en-US" sz="1800" b="0" i="0" u="none" strike="noStrike" dirty="0">
                <a:solidFill>
                  <a:srgbClr val="58585B"/>
                </a:solidFill>
                <a:latin typeface="Arial Narrow" panose="020B0606020202030204" pitchFamily="34" charset="0"/>
              </a:rPr>
              <a:t> in the six months following data collection, as reported by 11 KIs (out of 54).</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2615220"/>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Most reported drivers for expected returns </a:t>
            </a:r>
            <a:r>
              <a:rPr lang="en-GB" sz="1600" b="1" dirty="0">
                <a:solidFill>
                  <a:srgbClr val="58585A"/>
                </a:solidFill>
                <a:latin typeface="Trade Gothic LT Std Bold" panose="020B0804050502020204" pitchFamily="34" charset="0"/>
              </a:rPr>
              <a:t>(out of 43 KIs)* </a:t>
            </a:r>
            <a:endParaRPr lang="en-US" sz="1600" b="1" dirty="0">
              <a:solidFill>
                <a:srgbClr val="58585A"/>
              </a:solidFill>
              <a:latin typeface="Trade Gothic LT Std Bold" panose="020B0804050502020204" pitchFamily="34" charset="0"/>
            </a:endParaRPr>
          </a:p>
        </p:txBody>
      </p:sp>
      <p:sp>
        <p:nvSpPr>
          <p:cNvPr id="19" name="Rectangle 18">
            <a:extLst>
              <a:ext uri="{FF2B5EF4-FFF2-40B4-BE49-F238E27FC236}">
                <a16:creationId xmlns:a16="http://schemas.microsoft.com/office/drawing/2014/main" id="{26F91C3C-9042-45C2-8582-05900CA49BF9}"/>
              </a:ext>
            </a:extLst>
          </p:cNvPr>
          <p:cNvSpPr/>
          <p:nvPr/>
        </p:nvSpPr>
        <p:spPr>
          <a:xfrm>
            <a:off x="462375" y="4563005"/>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Most reported barriers for expected returns </a:t>
            </a:r>
            <a:r>
              <a:rPr lang="en-GB" sz="1600" b="1" dirty="0">
                <a:solidFill>
                  <a:srgbClr val="58585A"/>
                </a:solidFill>
                <a:latin typeface="Trade Gothic LT Std Bold" panose="020B0804050502020204" pitchFamily="34" charset="0"/>
              </a:rPr>
              <a:t>(out of 54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2960020"/>
            <a:ext cx="6419749" cy="1723549"/>
          </a:xfrm>
          <a:prstGeom prst="rect">
            <a:avLst/>
          </a:prstGeom>
        </p:spPr>
        <p:txBody>
          <a:bodyPr wrap="square">
            <a:spAutoFit/>
          </a:bodyPr>
          <a:lstStyle/>
          <a:p>
            <a:pPr marR="26970" algn="l" rtl="0"/>
            <a:r>
              <a:rPr lang="en-US" sz="1800" i="0" u="none" strike="noStrike" dirty="0">
                <a:solidFill>
                  <a:srgbClr val="58585B"/>
                </a:solidFill>
                <a:latin typeface="Arial Narrow" panose="020B0606020202030204" pitchFamily="34" charset="0"/>
              </a:rPr>
              <a:t>Sense of increased safety and security  	</a:t>
            </a:r>
            <a:r>
              <a:rPr lang="en-US" sz="1800" b="1" i="0" u="none" strike="noStrike" dirty="0">
                <a:solidFill>
                  <a:srgbClr val="58585B"/>
                </a:solidFill>
                <a:latin typeface="Arial Narrow" panose="020B0606020202030204" pitchFamily="34" charset="0"/>
              </a:rPr>
              <a:t>               34 KIs</a:t>
            </a:r>
          </a:p>
          <a:p>
            <a:pPr marR="26970" algn="l" rtl="0"/>
            <a:r>
              <a:rPr lang="en-US" sz="1800" i="0" u="none" strike="noStrike" dirty="0">
                <a:solidFill>
                  <a:srgbClr val="58585B"/>
                </a:solidFill>
                <a:latin typeface="Arial Narrow" panose="020B0606020202030204" pitchFamily="34" charset="0"/>
              </a:rPr>
              <a:t>Following the return of other family members</a:t>
            </a:r>
            <a:r>
              <a:rPr lang="en-US" sz="1800" b="1" i="0" u="none" strike="noStrike" dirty="0">
                <a:solidFill>
                  <a:srgbClr val="58585B"/>
                </a:solidFill>
                <a:latin typeface="Arial Narrow" panose="020B0606020202030204" pitchFamily="34" charset="0"/>
              </a:rPr>
              <a:t>              17 KIs</a:t>
            </a:r>
          </a:p>
          <a:p>
            <a:pPr marR="26970" algn="l" rtl="0"/>
            <a:r>
              <a:rPr lang="en-US" sz="1800" u="none" strike="noStrike" dirty="0">
                <a:solidFill>
                  <a:srgbClr val="58585B"/>
                </a:solidFill>
                <a:latin typeface="Arial Narrow" panose="020B0606020202030204" pitchFamily="34" charset="0"/>
              </a:rPr>
              <a:t>Camp closures in </a:t>
            </a:r>
            <a:r>
              <a:rPr lang="en-US" sz="1800" u="none" strike="noStrike" dirty="0" err="1">
                <a:solidFill>
                  <a:srgbClr val="58585B"/>
                </a:solidFill>
                <a:latin typeface="Arial Narrow" panose="020B0606020202030204" pitchFamily="34" charset="0"/>
              </a:rPr>
              <a:t>AoD</a:t>
            </a:r>
            <a:r>
              <a:rPr lang="en-US" sz="180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                  11 KIs</a:t>
            </a:r>
          </a:p>
          <a:p>
            <a:pPr marR="26970" algn="l" rtl="0"/>
            <a:r>
              <a:rPr lang="en-US" sz="1800" u="none" strike="noStrike" dirty="0">
                <a:solidFill>
                  <a:srgbClr val="58585B"/>
                </a:solidFill>
                <a:latin typeface="Arial Narrow" panose="020B0606020202030204" pitchFamily="34" charset="0"/>
              </a:rPr>
              <a:t>Availability of job opportunities</a:t>
            </a:r>
            <a:r>
              <a:rPr lang="en-US" sz="1800" b="1" i="0" u="none" strike="noStrike" dirty="0">
                <a:solidFill>
                  <a:srgbClr val="58585B"/>
                </a:solidFill>
                <a:latin typeface="Arial Narrow" panose="020B0606020202030204" pitchFamily="34" charset="0"/>
              </a:rPr>
              <a:t>		   </a:t>
            </a:r>
            <a:r>
              <a:rPr lang="en-US" sz="1100" b="1"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              8 KIs</a:t>
            </a:r>
          </a:p>
          <a:p>
            <a:pPr marR="26970" algn="l" rtl="0"/>
            <a:r>
              <a:rPr lang="en-US" sz="1800" i="0" u="none" strike="noStrike" dirty="0">
                <a:solidFill>
                  <a:srgbClr val="58585B"/>
                </a:solidFill>
                <a:latin typeface="Arial Narrow" panose="020B0606020202030204" pitchFamily="34" charset="0"/>
              </a:rPr>
              <a:t>Nostalgia about previous life</a:t>
            </a:r>
            <a:r>
              <a:rPr lang="en-US" sz="1800" b="1" i="0" u="none" strike="noStrike" dirty="0">
                <a:solidFill>
                  <a:srgbClr val="58585B"/>
                </a:solidFill>
                <a:latin typeface="Arial Narrow" panose="020B0606020202030204" pitchFamily="34" charset="0"/>
              </a:rPr>
              <a:t>			3 KIs</a:t>
            </a:r>
          </a:p>
          <a:p>
            <a:pPr marR="26970" algn="l" rtl="0"/>
            <a:endParaRPr lang="en-US" sz="1600" b="1" dirty="0">
              <a:solidFill>
                <a:srgbClr val="58585A"/>
              </a:solidFill>
              <a:latin typeface="Arial Narrow" panose="020B0606020202030204" pitchFamily="34" charset="0"/>
            </a:endParaRPr>
          </a:p>
        </p:txBody>
      </p:sp>
      <p:sp>
        <p:nvSpPr>
          <p:cNvPr id="23" name="Rectangle 22"/>
          <p:cNvSpPr/>
          <p:nvPr/>
        </p:nvSpPr>
        <p:spPr>
          <a:xfrm>
            <a:off x="643660" y="4913784"/>
            <a:ext cx="6278135" cy="1200329"/>
          </a:xfrm>
          <a:prstGeom prst="rect">
            <a:avLst/>
          </a:prstGeom>
        </p:spPr>
        <p:txBody>
          <a:bodyPr wrap="square">
            <a:spAutoFit/>
          </a:bodyPr>
          <a:lstStyle/>
          <a:p>
            <a:pPr marR="26970" algn="l" rtl="0"/>
            <a:r>
              <a:rPr lang="en-US" sz="1800" i="0" u="none" strike="noStrike" dirty="0">
                <a:solidFill>
                  <a:srgbClr val="58585B"/>
                </a:solidFill>
                <a:latin typeface="Arial Narrow" panose="020B0606020202030204" pitchFamily="34" charset="0"/>
              </a:rPr>
              <a:t>Destroyed/damaged housing</a:t>
            </a:r>
            <a:r>
              <a:rPr lang="en-US" sz="1800" b="1" i="0" u="none" strike="noStrike" dirty="0">
                <a:solidFill>
                  <a:srgbClr val="58585B"/>
                </a:solidFill>
                <a:latin typeface="Arial Narrow" panose="020B0606020202030204" pitchFamily="34" charset="0"/>
              </a:rPr>
              <a:t>		               36 KIs</a:t>
            </a:r>
          </a:p>
          <a:p>
            <a:pPr marR="26970" algn="l" rtl="0"/>
            <a:r>
              <a:rPr lang="en-US" sz="1800" i="0" u="none" strike="noStrike" dirty="0">
                <a:solidFill>
                  <a:srgbClr val="58585B"/>
                </a:solidFill>
                <a:latin typeface="Arial Narrow" panose="020B0606020202030204" pitchFamily="34" charset="0"/>
              </a:rPr>
              <a:t>Lack of job opportunities</a:t>
            </a:r>
            <a:r>
              <a:rPr lang="en-US" sz="1800" b="1" i="0" u="none" strike="noStrike" dirty="0">
                <a:solidFill>
                  <a:srgbClr val="58585B"/>
                </a:solidFill>
                <a:latin typeface="Arial Narrow" panose="020B0606020202030204" pitchFamily="34" charset="0"/>
              </a:rPr>
              <a:t>		               24 KIs</a:t>
            </a:r>
          </a:p>
          <a:p>
            <a:pPr marR="26970" algn="l" rtl="0"/>
            <a:r>
              <a:rPr lang="en-US" sz="1800" i="0" u="none" strike="noStrike" dirty="0">
                <a:solidFill>
                  <a:srgbClr val="58585B"/>
                </a:solidFill>
                <a:latin typeface="Arial Narrow" panose="020B0606020202030204" pitchFamily="34" charset="0"/>
              </a:rPr>
              <a:t>Lack of services</a:t>
            </a:r>
            <a:r>
              <a:rPr lang="en-US" sz="1800" b="1" i="0" u="none" strike="noStrike" dirty="0">
                <a:solidFill>
                  <a:srgbClr val="58585B"/>
                </a:solidFill>
                <a:latin typeface="Arial Narrow" panose="020B0606020202030204" pitchFamily="34" charset="0"/>
              </a:rPr>
              <a:t>		             	               22 KIs </a:t>
            </a:r>
          </a:p>
          <a:p>
            <a:pPr marR="26970" algn="l" rtl="0"/>
            <a:r>
              <a:rPr lang="en-US" sz="1800" i="0" u="none" strike="noStrike" dirty="0">
                <a:solidFill>
                  <a:srgbClr val="58585B"/>
                </a:solidFill>
                <a:latin typeface="Arial Narrow" panose="020B0606020202030204" pitchFamily="34" charset="0"/>
              </a:rPr>
              <a:t>Lack of documents needed to claim properties</a:t>
            </a:r>
            <a:r>
              <a:rPr lang="en-US" b="1"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8 KIs</a:t>
            </a:r>
            <a:endParaRPr lang="en-US" sz="1600" b="1" i="0" u="none" strike="noStrike" dirty="0">
              <a:solidFill>
                <a:srgbClr val="58585B"/>
              </a:solidFill>
              <a:latin typeface="Arial Narrow" panose="020B0606020202030204" pitchFamily="34" charset="0"/>
            </a:endParaRP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id="{9B78AE59-6D4D-4D9E-B703-350270063C30}"/>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39-47</a:t>
            </a:r>
            <a:endParaRPr lang="en-US" sz="3600" dirty="0"/>
          </a:p>
        </p:txBody>
      </p:sp>
      <p:pic>
        <p:nvPicPr>
          <p:cNvPr id="4" name="Picture 3">
            <a:extLst>
              <a:ext uri="{FF2B5EF4-FFF2-40B4-BE49-F238E27FC236}">
                <a16:creationId xmlns:a16="http://schemas.microsoft.com/office/drawing/2014/main" id="{CADD6B6D-C75A-43B5-9D3B-300D76CA496F}"/>
              </a:ext>
            </a:extLst>
          </p:cNvPr>
          <p:cNvPicPr preferRelativeResize="0">
            <a:picLocks/>
          </p:cNvPicPr>
          <p:nvPr/>
        </p:nvPicPr>
        <p:blipFill>
          <a:blip r:embed="rId4"/>
          <a:stretch>
            <a:fillRect/>
          </a:stretch>
        </p:blipFill>
        <p:spPr>
          <a:xfrm>
            <a:off x="5781186" y="3006359"/>
            <a:ext cx="1438476" cy="1399032"/>
          </a:xfrm>
          <a:prstGeom prst="rect">
            <a:avLst/>
          </a:prstGeom>
        </p:spPr>
      </p:pic>
      <p:pic>
        <p:nvPicPr>
          <p:cNvPr id="17" name="Picture 16">
            <a:extLst>
              <a:ext uri="{FF2B5EF4-FFF2-40B4-BE49-F238E27FC236}">
                <a16:creationId xmlns:a16="http://schemas.microsoft.com/office/drawing/2014/main" id="{63A2368C-FDAE-4761-964B-F6D74F56BEBD}"/>
              </a:ext>
            </a:extLst>
          </p:cNvPr>
          <p:cNvPicPr preferRelativeResize="0">
            <a:picLocks/>
          </p:cNvPicPr>
          <p:nvPr/>
        </p:nvPicPr>
        <p:blipFill>
          <a:blip r:embed="rId5"/>
          <a:stretch>
            <a:fillRect/>
          </a:stretch>
        </p:blipFill>
        <p:spPr>
          <a:xfrm>
            <a:off x="5815107" y="4945698"/>
            <a:ext cx="1476581" cy="1097280"/>
          </a:xfrm>
          <a:prstGeom prst="rect">
            <a:avLst/>
          </a:prstGeom>
        </p:spPr>
      </p:pic>
    </p:spTree>
    <p:extLst>
      <p:ext uri="{BB962C8B-B14F-4D97-AF65-F5344CB8AC3E}">
        <p14:creationId xmlns:p14="http://schemas.microsoft.com/office/powerpoint/2010/main" val="77475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1" i="0" u="none" strike="noStrike" baseline="30000" dirty="0">
                <a:solidFill>
                  <a:srgbClr val="EE5859"/>
                </a:solidFill>
                <a:latin typeface="Trade Gothic LT Std Bold" panose="020B0804050502020204" pitchFamily="34" charset="0"/>
              </a:rPr>
              <a:t> </a:t>
            </a:r>
            <a:r>
              <a:rPr lang="en-GB" sz="2000" b="1" i="0" u="none" strike="noStrike" dirty="0">
                <a:solidFill>
                  <a:srgbClr val="EE5859"/>
                </a:solidFill>
                <a:latin typeface="Trade Gothic LT Std Bold" panose="020B0804050502020204" pitchFamily="34" charset="0"/>
              </a:rPr>
              <a:t>Expected host community departures</a:t>
            </a:r>
          </a:p>
        </p:txBody>
      </p:sp>
      <p:sp>
        <p:nvSpPr>
          <p:cNvPr id="9" name="Rectangle 8">
            <a:extLst>
              <a:ext uri="{FF2B5EF4-FFF2-40B4-BE49-F238E27FC236}">
                <a16:creationId xmlns:a16="http://schemas.microsoft.com/office/drawing/2014/main" id="{549ADD18-B0DC-40A5-9483-A312187E75B7}"/>
              </a:ext>
            </a:extLst>
          </p:cNvPr>
          <p:cNvSpPr/>
          <p:nvPr/>
        </p:nvSpPr>
        <p:spPr>
          <a:xfrm>
            <a:off x="462376" y="1813691"/>
            <a:ext cx="8239664" cy="369332"/>
          </a:xfrm>
          <a:prstGeom prst="rect">
            <a:avLst/>
          </a:prstGeom>
        </p:spPr>
        <p:txBody>
          <a:bodyPr wrap="square">
            <a:spAutoFit/>
          </a:bodyPr>
          <a:lstStyle/>
          <a:p>
            <a:pPr algn="just"/>
            <a:r>
              <a:rPr lang="en-US" b="1" i="0" u="none" strike="noStrike" dirty="0">
                <a:solidFill>
                  <a:srgbClr val="58585A"/>
                </a:solidFill>
                <a:latin typeface="Arial Narrow" panose="020B0606020202030204" pitchFamily="34" charset="0"/>
              </a:rPr>
              <a:t>No expected host community departures </a:t>
            </a:r>
            <a:r>
              <a:rPr lang="en-US" dirty="0">
                <a:solidFill>
                  <a:srgbClr val="58585A"/>
                </a:solidFill>
                <a:latin typeface="Arial Narrow" panose="020B0606020202030204" pitchFamily="34" charset="0"/>
              </a:rPr>
              <a:t>reported </a:t>
            </a:r>
            <a:r>
              <a:rPr lang="en-US" i="0" u="none" strike="noStrike" dirty="0">
                <a:solidFill>
                  <a:srgbClr val="58585A"/>
                </a:solidFill>
                <a:latin typeface="Arial Narrow" panose="020B0606020202030204" pitchFamily="34" charset="0"/>
              </a:rPr>
              <a:t>by</a:t>
            </a:r>
            <a:r>
              <a:rPr lang="en-US" b="1" i="0" u="none" strike="noStrike"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27</a:t>
            </a:r>
            <a:r>
              <a:rPr lang="en-US" b="0" i="0" u="none" strike="noStrike" baseline="0" dirty="0">
                <a:solidFill>
                  <a:srgbClr val="58585A"/>
                </a:solidFill>
                <a:latin typeface="Arial Narrow" panose="020B0606020202030204" pitchFamily="34" charset="0"/>
              </a:rPr>
              <a:t> KIs (out of 54 KIs)</a:t>
            </a:r>
            <a:endParaRPr lang="en-US" dirty="0">
              <a:solidFill>
                <a:srgbClr val="58585A"/>
              </a:solidFill>
              <a:latin typeface="Arial Narrow" panose="020B0606020202030204" pitchFamily="34" charset="0"/>
            </a:endParaRP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4011193"/>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host community departures </a:t>
            </a:r>
            <a:r>
              <a:rPr lang="en-GB" sz="1600" b="1" dirty="0">
                <a:solidFill>
                  <a:srgbClr val="58585A"/>
                </a:solidFill>
                <a:latin typeface="Trade Gothic LT Std Bold" panose="020B0804050502020204" pitchFamily="34" charset="0"/>
              </a:rPr>
              <a:t>(out of 24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4355993"/>
            <a:ext cx="6671540" cy="1200329"/>
          </a:xfrm>
          <a:prstGeom prst="rect">
            <a:avLst/>
          </a:prstGeom>
        </p:spPr>
        <p:txBody>
          <a:bodyPr wrap="square">
            <a:spAutoFit/>
          </a:bodyPr>
          <a:lstStyle/>
          <a:p>
            <a:pPr marR="26970" algn="l" rtl="0"/>
            <a:r>
              <a:rPr lang="en-US" sz="1800" i="0" u="none" strike="noStrike" dirty="0">
                <a:solidFill>
                  <a:srgbClr val="58585B"/>
                </a:solidFill>
                <a:latin typeface="Arial Narrow" panose="020B0606020202030204" pitchFamily="34" charset="0"/>
              </a:rPr>
              <a:t>Lack of services	</a:t>
            </a:r>
            <a:r>
              <a:rPr lang="en-US" sz="1800" b="1" i="0" u="none" strike="noStrike" dirty="0">
                <a:solidFill>
                  <a:srgbClr val="58585B"/>
                </a:solidFill>
                <a:latin typeface="Arial Narrow" panose="020B0606020202030204" pitchFamily="34" charset="0"/>
              </a:rPr>
              <a:t>	  	            21 KIs</a:t>
            </a:r>
          </a:p>
          <a:p>
            <a:pPr marR="26970" algn="l" rtl="0"/>
            <a:r>
              <a:rPr lang="en-US" sz="1800" i="0" u="none" strike="noStrike" dirty="0">
                <a:solidFill>
                  <a:srgbClr val="58585B"/>
                </a:solidFill>
                <a:latin typeface="Arial Narrow" panose="020B0606020202030204" pitchFamily="34" charset="0"/>
              </a:rPr>
              <a:t>Lack of job opportunities </a:t>
            </a:r>
            <a:r>
              <a:rPr lang="en-US" sz="1800" b="1" i="0" u="none" strike="noStrike" dirty="0">
                <a:solidFill>
                  <a:srgbClr val="58585B"/>
                </a:solidFill>
                <a:latin typeface="Arial Narrow" panose="020B0606020202030204" pitchFamily="34" charset="0"/>
              </a:rPr>
              <a:t>	 	            14 KIs</a:t>
            </a:r>
          </a:p>
          <a:p>
            <a:pPr marR="26970" algn="l" rtl="0"/>
            <a:r>
              <a:rPr lang="en-US" sz="1800" i="0" u="none" strike="noStrike" dirty="0">
                <a:solidFill>
                  <a:srgbClr val="58585B"/>
                </a:solidFill>
                <a:latin typeface="Arial Narrow" panose="020B0606020202030204" pitchFamily="34" charset="0"/>
              </a:rPr>
              <a:t>Lack of </a:t>
            </a:r>
            <a:r>
              <a:rPr lang="en-US" sz="1800" i="0" u="none" strike="noStrike" dirty="0" err="1">
                <a:solidFill>
                  <a:srgbClr val="58585B"/>
                </a:solidFill>
                <a:latin typeface="Arial Narrow" panose="020B0606020202030204" pitchFamily="34" charset="0"/>
              </a:rPr>
              <a:t>specialised</a:t>
            </a:r>
            <a:r>
              <a:rPr lang="en-US" sz="1800" i="0" u="none" strike="noStrike" dirty="0">
                <a:solidFill>
                  <a:srgbClr val="58585B"/>
                </a:solidFill>
                <a:latin typeface="Arial Narrow" panose="020B0606020202030204" pitchFamily="34" charset="0"/>
              </a:rPr>
              <a:t> medical treatment</a:t>
            </a:r>
            <a:r>
              <a:rPr lang="en-US" sz="1800" b="1" i="0" u="none" strike="noStrike" dirty="0">
                <a:solidFill>
                  <a:srgbClr val="58585B"/>
                </a:solidFill>
                <a:latin typeface="Arial Narrow" panose="020B0606020202030204" pitchFamily="34" charset="0"/>
              </a:rPr>
              <a:t>	              2 KIs</a:t>
            </a:r>
          </a:p>
          <a:p>
            <a:pPr marR="26970" algn="l" rtl="0"/>
            <a:r>
              <a:rPr lang="en-US" sz="1800" i="0" u="none" strike="noStrike" dirty="0">
                <a:solidFill>
                  <a:srgbClr val="58585B"/>
                </a:solidFill>
                <a:latin typeface="Arial Narrow" panose="020B0606020202030204" pitchFamily="34" charset="0"/>
              </a:rPr>
              <a:t>Lack of security</a:t>
            </a:r>
            <a:r>
              <a:rPr lang="en-US" sz="1800" b="1" i="0" u="none" strike="noStrike" dirty="0">
                <a:solidFill>
                  <a:srgbClr val="58585B"/>
                </a:solidFill>
                <a:latin typeface="Arial Narrow" panose="020B0606020202030204" pitchFamily="34" charset="0"/>
              </a:rPr>
              <a:t>		              	              1 KI</a:t>
            </a:r>
            <a:endParaRPr lang="en-US" sz="1600" b="1" i="0" u="none" strike="noStrike" dirty="0">
              <a:solidFill>
                <a:srgbClr val="58585B"/>
              </a:solidFill>
              <a:latin typeface="Arial Narrow" panose="020B0606020202030204" pitchFamily="34" charset="0"/>
            </a:endParaRP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5" name="TextBox 24">
            <a:extLst>
              <a:ext uri="{FF2B5EF4-FFF2-40B4-BE49-F238E27FC236}">
                <a16:creationId xmlns:a16="http://schemas.microsoft.com/office/drawing/2014/main" id="{3E2732B0-B464-468A-BF87-0E965338B37C}"/>
              </a:ext>
            </a:extLst>
          </p:cNvPr>
          <p:cNvSpPr txBox="1"/>
          <p:nvPr/>
        </p:nvSpPr>
        <p:spPr>
          <a:xfrm>
            <a:off x="453608" y="2315461"/>
            <a:ext cx="8248432" cy="646331"/>
          </a:xfrm>
          <a:prstGeom prst="rect">
            <a:avLst/>
          </a:prstGeom>
          <a:noFill/>
        </p:spPr>
        <p:txBody>
          <a:bodyPr wrap="square">
            <a:spAutoFit/>
          </a:bodyPr>
          <a:lstStyle/>
          <a:p>
            <a:pPr marR="0" algn="just" rtl="0"/>
            <a:r>
              <a:rPr lang="en-US" b="0" i="0" u="none" strike="noStrike" dirty="0">
                <a:solidFill>
                  <a:srgbClr val="58585B"/>
                </a:solidFill>
                <a:latin typeface="Arial Narrow" panose="020B0606020202030204" pitchFamily="34" charset="0"/>
              </a:rPr>
              <a:t>The rest of the KIs did not know about expected host community departure movements (23 KIs), or refused to answer (4 KIs).</a:t>
            </a:r>
          </a:p>
        </p:txBody>
      </p:sp>
      <p:sp>
        <p:nvSpPr>
          <p:cNvPr id="26" name="TextBox 25">
            <a:extLst>
              <a:ext uri="{FF2B5EF4-FFF2-40B4-BE49-F238E27FC236}">
                <a16:creationId xmlns:a16="http://schemas.microsoft.com/office/drawing/2014/main" id="{4239F3A0-945A-49E7-9679-C6089A87AA9A}"/>
              </a:ext>
            </a:extLst>
          </p:cNvPr>
          <p:cNvSpPr txBox="1"/>
          <p:nvPr/>
        </p:nvSpPr>
        <p:spPr>
          <a:xfrm>
            <a:off x="462376" y="3315579"/>
            <a:ext cx="8239664" cy="646331"/>
          </a:xfrm>
          <a:prstGeom prst="rect">
            <a:avLst/>
          </a:prstGeom>
          <a:noFill/>
        </p:spPr>
        <p:txBody>
          <a:bodyPr wrap="square">
            <a:spAutoFit/>
          </a:bodyPr>
          <a:lstStyle/>
          <a:p>
            <a:pPr marR="0" algn="just" rtl="0"/>
            <a:r>
              <a:rPr lang="en-US" b="0" i="0" u="none" strike="noStrike" dirty="0">
                <a:solidFill>
                  <a:srgbClr val="58585B"/>
                </a:solidFill>
                <a:latin typeface="Arial Narrow" panose="020B0606020202030204" pitchFamily="34" charset="0"/>
              </a:rPr>
              <a:t>However, while no expected departures were reported, 24 KIs (out of 54) reported drivers that might result in host community movements. </a:t>
            </a:r>
          </a:p>
        </p:txBody>
      </p:sp>
      <p:pic>
        <p:nvPicPr>
          <p:cNvPr id="6" name="Picture 5">
            <a:extLst>
              <a:ext uri="{FF2B5EF4-FFF2-40B4-BE49-F238E27FC236}">
                <a16:creationId xmlns:a16="http://schemas.microsoft.com/office/drawing/2014/main" id="{FE0FD177-C938-4429-8BCB-095353ED63FD}"/>
              </a:ext>
            </a:extLst>
          </p:cNvPr>
          <p:cNvPicPr preferRelativeResize="0">
            <a:picLocks/>
          </p:cNvPicPr>
          <p:nvPr/>
        </p:nvPicPr>
        <p:blipFill>
          <a:blip r:embed="rId4"/>
          <a:stretch>
            <a:fillRect/>
          </a:stretch>
        </p:blipFill>
        <p:spPr>
          <a:xfrm>
            <a:off x="5650718" y="4457982"/>
            <a:ext cx="1314633" cy="1051560"/>
          </a:xfrm>
          <a:prstGeom prst="rect">
            <a:avLst/>
          </a:prstGeom>
        </p:spPr>
      </p:pic>
    </p:spTree>
    <p:extLst>
      <p:ext uri="{BB962C8B-B14F-4D97-AF65-F5344CB8AC3E}">
        <p14:creationId xmlns:p14="http://schemas.microsoft.com/office/powerpoint/2010/main" val="946245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GB" sz="3200" baseline="30000" dirty="0"/>
              <a:t>Expected movements – data reported by KIs</a:t>
            </a:r>
          </a:p>
        </p:txBody>
      </p:sp>
      <p:sp>
        <p:nvSpPr>
          <p:cNvPr id="19" name="Rectangle 18">
            <a:extLst>
              <a:ext uri="{FF2B5EF4-FFF2-40B4-BE49-F238E27FC236}">
                <a16:creationId xmlns:a16="http://schemas.microsoft.com/office/drawing/2014/main" id="{26F91C3C-9042-45C2-8582-05900CA49BF9}"/>
              </a:ext>
            </a:extLst>
          </p:cNvPr>
          <p:cNvSpPr/>
          <p:nvPr/>
        </p:nvSpPr>
        <p:spPr>
          <a:xfrm>
            <a:off x="462375" y="4099565"/>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IDP arrivals </a:t>
            </a:r>
            <a:r>
              <a:rPr lang="en-GB" sz="1600" b="1" dirty="0">
                <a:solidFill>
                  <a:srgbClr val="58585A"/>
                </a:solidFill>
                <a:latin typeface="Trade Gothic LT Std Bold" panose="020B0804050502020204" pitchFamily="34" charset="0"/>
              </a:rPr>
              <a:t>(out of 33 KIs)* </a:t>
            </a:r>
            <a:endParaRPr lang="en-US" sz="1600" b="1" dirty="0">
              <a:solidFill>
                <a:srgbClr val="58585A"/>
              </a:solidFill>
              <a:latin typeface="Trade Gothic LT Std Bold" panose="020B0804050502020204" pitchFamily="34" charset="0"/>
            </a:endParaRPr>
          </a:p>
        </p:txBody>
      </p:sp>
      <p:sp>
        <p:nvSpPr>
          <p:cNvPr id="23" name="Rectangle 22"/>
          <p:cNvSpPr/>
          <p:nvPr/>
        </p:nvSpPr>
        <p:spPr>
          <a:xfrm>
            <a:off x="643660" y="4461900"/>
            <a:ext cx="6605279" cy="1477328"/>
          </a:xfrm>
          <a:prstGeom prst="rect">
            <a:avLst/>
          </a:prstGeom>
        </p:spPr>
        <p:txBody>
          <a:bodyPr wrap="square">
            <a:spAutoFit/>
          </a:bodyPr>
          <a:lstStyle/>
          <a:p>
            <a:pPr marR="26970" algn="l" rtl="0"/>
            <a:r>
              <a:rPr lang="en-US" sz="1800" i="0" u="none" strike="noStrike" dirty="0">
                <a:solidFill>
                  <a:srgbClr val="58585B"/>
                </a:solidFill>
                <a:latin typeface="Arial Narrow" panose="020B0606020202030204" pitchFamily="34" charset="0"/>
              </a:rPr>
              <a:t>Sense of increased safety and security  </a:t>
            </a:r>
            <a:r>
              <a:rPr lang="en-US" sz="1800" b="1" i="0" u="none" strike="noStrike" dirty="0">
                <a:solidFill>
                  <a:srgbClr val="58585B"/>
                </a:solidFill>
                <a:latin typeface="Arial Narrow" panose="020B0606020202030204" pitchFamily="34" charset="0"/>
              </a:rPr>
              <a:t>	             30 KIs</a:t>
            </a:r>
          </a:p>
          <a:p>
            <a:pPr marR="26970" algn="l" rtl="0"/>
            <a:r>
              <a:rPr lang="en-US" sz="1800" i="0" u="none" strike="noStrike" dirty="0">
                <a:solidFill>
                  <a:srgbClr val="58585B"/>
                </a:solidFill>
                <a:latin typeface="Arial Narrow" panose="020B0606020202030204" pitchFamily="34" charset="0"/>
              </a:rPr>
              <a:t>Arrival of other family members</a:t>
            </a:r>
            <a:r>
              <a:rPr lang="en-US" sz="1800" b="1" i="0" u="none" strike="noStrike" dirty="0">
                <a:solidFill>
                  <a:srgbClr val="58585B"/>
                </a:solidFill>
                <a:latin typeface="Arial Narrow" panose="020B0606020202030204" pitchFamily="34" charset="0"/>
              </a:rPr>
              <a:t>		             10 KIs</a:t>
            </a:r>
          </a:p>
          <a:p>
            <a:pPr marR="26970" algn="l" rtl="0"/>
            <a:r>
              <a:rPr lang="en-US" sz="1800" i="0" u="none" strike="noStrike" dirty="0">
                <a:solidFill>
                  <a:srgbClr val="58585B"/>
                </a:solidFill>
                <a:latin typeface="Arial Narrow" panose="020B0606020202030204" pitchFamily="34" charset="0"/>
              </a:rPr>
              <a:t>Availability of services and job opportunities</a:t>
            </a:r>
            <a:r>
              <a:rPr lang="en-US" sz="1800" b="1" i="0" u="none" strike="noStrike" dirty="0">
                <a:solidFill>
                  <a:srgbClr val="58585B"/>
                </a:solidFill>
                <a:latin typeface="Arial Narrow" panose="020B0606020202030204" pitchFamily="34" charset="0"/>
              </a:rPr>
              <a:t>	               7 KIs</a:t>
            </a:r>
          </a:p>
          <a:p>
            <a:pPr marR="26970" algn="l" rtl="0"/>
            <a:r>
              <a:rPr lang="en-GB" sz="1800" i="0" u="none" strike="noStrike" dirty="0">
                <a:solidFill>
                  <a:srgbClr val="58585B"/>
                </a:solidFill>
                <a:latin typeface="Arial Narrow" panose="020B0606020202030204" pitchFamily="34" charset="0"/>
              </a:rPr>
              <a:t>Camp closures              </a:t>
            </a:r>
            <a:r>
              <a:rPr lang="en-GB" sz="1800" b="1" i="0" u="none" strike="noStrike" dirty="0">
                <a:solidFill>
                  <a:srgbClr val="58585B"/>
                </a:solidFill>
                <a:latin typeface="Arial Narrow" panose="020B0606020202030204" pitchFamily="34" charset="0"/>
              </a:rPr>
              <a:t>		               5 KIs</a:t>
            </a:r>
          </a:p>
          <a:p>
            <a:pPr marR="26970" algn="l" rtl="0"/>
            <a:r>
              <a:rPr lang="en-US" sz="1800" i="0" u="none" strike="noStrike" dirty="0">
                <a:solidFill>
                  <a:srgbClr val="58585B"/>
                </a:solidFill>
                <a:latin typeface="Arial Narrow" panose="020B0606020202030204" pitchFamily="34" charset="0"/>
              </a:rPr>
              <a:t>Difficult living conditions in </a:t>
            </a:r>
            <a:r>
              <a:rPr lang="en-US" sz="1800" i="0" u="none" strike="noStrike" dirty="0" err="1">
                <a:solidFill>
                  <a:srgbClr val="58585B"/>
                </a:solidFill>
                <a:latin typeface="Arial Narrow" panose="020B0606020202030204" pitchFamily="34" charset="0"/>
              </a:rPr>
              <a:t>AoD</a:t>
            </a:r>
            <a:r>
              <a:rPr lang="en-US" sz="1800" b="1" i="0" u="none" strike="noStrike" dirty="0">
                <a:solidFill>
                  <a:srgbClr val="58585B"/>
                </a:solidFill>
                <a:latin typeface="Arial Narrow" panose="020B0606020202030204" pitchFamily="34" charset="0"/>
              </a:rPr>
              <a:t>		               2 KIs</a:t>
            </a:r>
            <a:endParaRPr lang="en-US" sz="1600" b="1" i="0" u="none" strike="noStrike" dirty="0">
              <a:solidFill>
                <a:srgbClr val="58585B"/>
              </a:solidFill>
              <a:latin typeface="Arial Narrow" panose="020B0606020202030204" pitchFamily="34" charset="0"/>
            </a:endParaRP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0" name="TextBox 19">
            <a:extLst>
              <a:ext uri="{FF2B5EF4-FFF2-40B4-BE49-F238E27FC236}">
                <a16:creationId xmlns:a16="http://schemas.microsoft.com/office/drawing/2014/main" id="{F8D6F6E6-065E-4437-B53E-716DC6638895}"/>
              </a:ext>
            </a:extLst>
          </p:cNvPr>
          <p:cNvSpPr txBox="1"/>
          <p:nvPr/>
        </p:nvSpPr>
        <p:spPr>
          <a:xfrm>
            <a:off x="386176" y="1282527"/>
            <a:ext cx="4572000" cy="523220"/>
          </a:xfrm>
          <a:prstGeom prst="rect">
            <a:avLst/>
          </a:prstGeom>
          <a:noFill/>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1" i="0" u="none" strike="noStrike" dirty="0">
                <a:solidFill>
                  <a:srgbClr val="EE5859"/>
                </a:solidFill>
                <a:latin typeface="Trade Gothic LT Std Bold" panose="020B0804050502020204" pitchFamily="34" charset="0"/>
              </a:rPr>
              <a:t> </a:t>
            </a:r>
            <a:r>
              <a:rPr lang="en-GB" sz="2000" b="1" i="0" u="none" strike="noStrike" dirty="0">
                <a:solidFill>
                  <a:srgbClr val="EE5859"/>
                </a:solidFill>
                <a:latin typeface="Trade Gothic LT Std Bold" panose="020B0804050502020204" pitchFamily="34" charset="0"/>
              </a:rPr>
              <a:t>Expected IDP arrivals</a:t>
            </a:r>
          </a:p>
        </p:txBody>
      </p:sp>
      <p:sp>
        <p:nvSpPr>
          <p:cNvPr id="18" name="Rectangle 17">
            <a:extLst>
              <a:ext uri="{FF2B5EF4-FFF2-40B4-BE49-F238E27FC236}">
                <a16:creationId xmlns:a16="http://schemas.microsoft.com/office/drawing/2014/main" id="{3105277B-28D1-40B1-A3AC-97D30E890786}"/>
              </a:ext>
            </a:extLst>
          </p:cNvPr>
          <p:cNvSpPr/>
          <p:nvPr/>
        </p:nvSpPr>
        <p:spPr>
          <a:xfrm>
            <a:off x="462375" y="1830528"/>
            <a:ext cx="8054138" cy="646331"/>
          </a:xfrm>
          <a:prstGeom prst="rect">
            <a:avLst/>
          </a:prstGeom>
        </p:spPr>
        <p:txBody>
          <a:bodyPr wrap="square">
            <a:spAutoFit/>
          </a:bodyPr>
          <a:lstStyle/>
          <a:p>
            <a:pPr marR="0" algn="just" rtl="0"/>
            <a:r>
              <a:rPr lang="en-US" b="1" dirty="0">
                <a:solidFill>
                  <a:srgbClr val="58585B"/>
                </a:solidFill>
                <a:latin typeface="Arial Narrow" panose="020B0606020202030204" pitchFamily="34" charset="0"/>
              </a:rPr>
              <a:t>N</a:t>
            </a:r>
            <a:r>
              <a:rPr lang="en-US" sz="1800" b="1" i="0" u="none" strike="noStrike" dirty="0">
                <a:solidFill>
                  <a:srgbClr val="58585B"/>
                </a:solidFill>
                <a:latin typeface="Arial Narrow" panose="020B0606020202030204" pitchFamily="34" charset="0"/>
              </a:rPr>
              <a:t>o expected arrival of IDP households </a:t>
            </a:r>
            <a:r>
              <a:rPr lang="en-US" sz="1800" b="0" i="0" u="none" strike="noStrike" dirty="0">
                <a:solidFill>
                  <a:srgbClr val="58585B"/>
                </a:solidFill>
                <a:latin typeface="Arial Narrow" panose="020B0606020202030204" pitchFamily="34" charset="0"/>
              </a:rPr>
              <a:t>to</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Yathreb in the six months following data collection.</a:t>
            </a:r>
          </a:p>
        </p:txBody>
      </p:sp>
      <p:sp>
        <p:nvSpPr>
          <p:cNvPr id="15" name="TextBox 14">
            <a:extLst>
              <a:ext uri="{FF2B5EF4-FFF2-40B4-BE49-F238E27FC236}">
                <a16:creationId xmlns:a16="http://schemas.microsoft.com/office/drawing/2014/main" id="{8E4E9758-DE2C-484F-950F-6C3B8C6E3B68}"/>
              </a:ext>
            </a:extLst>
          </p:cNvPr>
          <p:cNvSpPr txBox="1"/>
          <p:nvPr/>
        </p:nvSpPr>
        <p:spPr>
          <a:xfrm>
            <a:off x="462374" y="2532247"/>
            <a:ext cx="8054137" cy="646331"/>
          </a:xfrm>
          <a:prstGeom prst="rect">
            <a:avLst/>
          </a:prstGeom>
          <a:noFill/>
        </p:spPr>
        <p:txBody>
          <a:bodyPr wrap="square">
            <a:spAutoFit/>
          </a:bodyPr>
          <a:lstStyle/>
          <a:p>
            <a:pPr marR="0" algn="just" rtl="0"/>
            <a:r>
              <a:rPr lang="en-US" sz="1800" b="0" i="0" u="none" strike="noStrike" dirty="0">
                <a:solidFill>
                  <a:srgbClr val="58585B"/>
                </a:solidFill>
                <a:latin typeface="Arial Narrow" panose="020B0606020202030204" pitchFamily="34" charset="0"/>
              </a:rPr>
              <a:t>The rest of the KIs did not know about expected IDP arrivals (26 KIs), or refused to answer (2 KIs).</a:t>
            </a:r>
          </a:p>
        </p:txBody>
      </p:sp>
      <p:sp>
        <p:nvSpPr>
          <p:cNvPr id="22" name="TextBox 21">
            <a:extLst>
              <a:ext uri="{FF2B5EF4-FFF2-40B4-BE49-F238E27FC236}">
                <a16:creationId xmlns:a16="http://schemas.microsoft.com/office/drawing/2014/main" id="{4B172EAF-0015-4557-B539-EE44063F3078}"/>
              </a:ext>
            </a:extLst>
          </p:cNvPr>
          <p:cNvSpPr txBox="1"/>
          <p:nvPr/>
        </p:nvSpPr>
        <p:spPr>
          <a:xfrm>
            <a:off x="462374" y="3421371"/>
            <a:ext cx="8054137" cy="646331"/>
          </a:xfrm>
          <a:prstGeom prst="rect">
            <a:avLst/>
          </a:prstGeom>
          <a:noFill/>
        </p:spPr>
        <p:txBody>
          <a:bodyPr wrap="square">
            <a:spAutoFit/>
          </a:bodyPr>
          <a:lstStyle/>
          <a:p>
            <a:pPr marR="0" algn="just" rtl="0"/>
            <a:r>
              <a:rPr lang="en-US" sz="1800" b="0" i="0" u="none" strike="noStrike" dirty="0">
                <a:solidFill>
                  <a:srgbClr val="58585B"/>
                </a:solidFill>
                <a:latin typeface="Arial Narrow" panose="020B0606020202030204" pitchFamily="34" charset="0"/>
              </a:rPr>
              <a:t>However, while no expected arrivals were reported, 33 KIs (out of 54) reported drivers that might result in further IDP household arrivals. </a:t>
            </a:r>
          </a:p>
        </p:txBody>
      </p:sp>
      <p:pic>
        <p:nvPicPr>
          <p:cNvPr id="5" name="Picture 4">
            <a:extLst>
              <a:ext uri="{FF2B5EF4-FFF2-40B4-BE49-F238E27FC236}">
                <a16:creationId xmlns:a16="http://schemas.microsoft.com/office/drawing/2014/main" id="{018F24FF-122A-47E0-9171-2BCEBF2B77F2}"/>
              </a:ext>
            </a:extLst>
          </p:cNvPr>
          <p:cNvPicPr preferRelativeResize="0">
            <a:picLocks/>
          </p:cNvPicPr>
          <p:nvPr/>
        </p:nvPicPr>
        <p:blipFill>
          <a:blip r:embed="rId4"/>
          <a:stretch>
            <a:fillRect/>
          </a:stretch>
        </p:blipFill>
        <p:spPr>
          <a:xfrm>
            <a:off x="5686748" y="4512180"/>
            <a:ext cx="1295581" cy="1371600"/>
          </a:xfrm>
          <a:prstGeom prst="rect">
            <a:avLst/>
          </a:prstGeom>
        </p:spPr>
      </p:pic>
    </p:spTree>
    <p:extLst>
      <p:ext uri="{BB962C8B-B14F-4D97-AF65-F5344CB8AC3E}">
        <p14:creationId xmlns:p14="http://schemas.microsoft.com/office/powerpoint/2010/main" val="25880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Primary community needs </a:t>
            </a:r>
            <a:r>
              <a:rPr lang="en-GB" sz="3200" baseline="30000" dirty="0"/>
              <a:t>– data reported by KIs</a:t>
            </a:r>
            <a:endParaRPr lang="en-GB" sz="3200" dirty="0"/>
          </a:p>
        </p:txBody>
      </p:sp>
      <p:sp>
        <p:nvSpPr>
          <p:cNvPr id="24" name="Rectangle 23">
            <a:extLst>
              <a:ext uri="{FF2B5EF4-FFF2-40B4-BE49-F238E27FC236}">
                <a16:creationId xmlns:a16="http://schemas.microsoft.com/office/drawing/2014/main" id="{AB92D53F-3651-4F27-A8F8-560C927906D9}"/>
              </a:ext>
            </a:extLst>
          </p:cNvPr>
          <p:cNvSpPr/>
          <p:nvPr/>
        </p:nvSpPr>
        <p:spPr>
          <a:xfrm>
            <a:off x="756881" y="2037798"/>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2022922" y="1735289"/>
            <a:ext cx="1544012"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Primary needs</a:t>
            </a:r>
            <a:endParaRPr lang="en-US" b="1" dirty="0"/>
          </a:p>
        </p:txBody>
      </p:sp>
      <p:sp>
        <p:nvSpPr>
          <p:cNvPr id="11" name="Rectangle 10"/>
          <p:cNvSpPr/>
          <p:nvPr/>
        </p:nvSpPr>
        <p:spPr>
          <a:xfrm>
            <a:off x="3894898" y="1735289"/>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Livelihoods			Housing rehabilitation</a:t>
            </a:r>
          </a:p>
        </p:txBody>
      </p:sp>
      <p:sp>
        <p:nvSpPr>
          <p:cNvPr id="13" name="Rectangle 12"/>
          <p:cNvSpPr/>
          <p:nvPr/>
        </p:nvSpPr>
        <p:spPr>
          <a:xfrm>
            <a:off x="2022922" y="2175303"/>
            <a:ext cx="1813317"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Secondary needs</a:t>
            </a:r>
            <a:endParaRPr lang="en-US" dirty="0"/>
          </a:p>
        </p:txBody>
      </p:sp>
      <p:sp>
        <p:nvSpPr>
          <p:cNvPr id="15" name="Rectangle 14"/>
          <p:cNvSpPr/>
          <p:nvPr/>
        </p:nvSpPr>
        <p:spPr>
          <a:xfrm>
            <a:off x="3894898" y="2167561"/>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Water and sanitation		Healthcare	</a:t>
            </a:r>
          </a:p>
        </p:txBody>
      </p:sp>
      <p:sp>
        <p:nvSpPr>
          <p:cNvPr id="16" name="Rectangle 15"/>
          <p:cNvSpPr/>
          <p:nvPr/>
        </p:nvSpPr>
        <p:spPr>
          <a:xfrm>
            <a:off x="2022922" y="2672045"/>
            <a:ext cx="1658679" cy="369332"/>
          </a:xfrm>
          <a:prstGeom prst="rect">
            <a:avLst/>
          </a:prstGeom>
        </p:spPr>
        <p:txBody>
          <a:bodyPr wrap="square">
            <a:spAutoFit/>
          </a:bodyPr>
          <a:lstStyle/>
          <a:p>
            <a:pPr lvl="0"/>
            <a:r>
              <a:rPr lang="en-US" b="1" dirty="0">
                <a:solidFill>
                  <a:srgbClr val="EE5859"/>
                </a:solidFill>
                <a:latin typeface="Trade Gothic LT Std Bold" panose="020B0804050502020204" pitchFamily="34" charset="0"/>
              </a:rPr>
              <a:t>Tertiary need</a:t>
            </a:r>
            <a:r>
              <a:rPr lang="en-US" dirty="0"/>
              <a:t> </a:t>
            </a:r>
          </a:p>
        </p:txBody>
      </p:sp>
      <p:sp>
        <p:nvSpPr>
          <p:cNvPr id="17" name="Rectangle 16"/>
          <p:cNvSpPr/>
          <p:nvPr/>
        </p:nvSpPr>
        <p:spPr>
          <a:xfrm>
            <a:off x="3894898" y="2648485"/>
            <a:ext cx="4928691" cy="338554"/>
          </a:xfrm>
          <a:prstGeom prst="rect">
            <a:avLst/>
          </a:prstGeom>
        </p:spPr>
        <p:txBody>
          <a:bodyPr wrap="square">
            <a:spAutoFit/>
          </a:bodyPr>
          <a:lstStyle/>
          <a:p>
            <a:r>
              <a:rPr lang="en-US" sz="1600" dirty="0">
                <a:solidFill>
                  <a:srgbClr val="58585B"/>
                </a:solidFill>
                <a:latin typeface="Arial Narrow" panose="020B0606020202030204" pitchFamily="34" charset="0"/>
              </a:rPr>
              <a:t>Electricity</a:t>
            </a:r>
            <a:endParaRPr lang="en-US" sz="1600" i="0" u="none" strike="noStrike" dirty="0">
              <a:solidFill>
                <a:srgbClr val="58585B"/>
              </a:solidFill>
              <a:latin typeface="Arial Narrow" panose="020B0606020202030204" pitchFamily="34" charset="0"/>
            </a:endParaRPr>
          </a:p>
        </p:txBody>
      </p:sp>
      <p:sp>
        <p:nvSpPr>
          <p:cNvPr id="18" name="Rectangle 17"/>
          <p:cNvSpPr/>
          <p:nvPr/>
        </p:nvSpPr>
        <p:spPr>
          <a:xfrm>
            <a:off x="422072" y="3225984"/>
            <a:ext cx="5676554"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sz="2000" dirty="0">
                <a:solidFill>
                  <a:srgbClr val="EE5859"/>
                </a:solidFill>
                <a:latin typeface="Arial" panose="020B0604020202020204" pitchFamily="34" charset="0"/>
              </a:rPr>
              <a:t> </a:t>
            </a:r>
            <a:r>
              <a:rPr lang="en-US" sz="2000" b="1" dirty="0">
                <a:solidFill>
                  <a:srgbClr val="EE5859"/>
                </a:solidFill>
                <a:latin typeface="Trade Gothic LT Std Bold" panose="020B0804050502020204" pitchFamily="34" charset="0"/>
              </a:rPr>
              <a:t>Primary community needs per respondent group</a:t>
            </a:r>
            <a:r>
              <a:rPr lang="en-US" b="1" dirty="0">
                <a:solidFill>
                  <a:srgbClr val="58585A"/>
                </a:solidFill>
                <a:latin typeface="Trade Gothic LT Std Bold" panose="020B0804050502020204" pitchFamily="34" charset="0"/>
              </a:rPr>
              <a:t>*</a:t>
            </a:r>
          </a:p>
        </p:txBody>
      </p:sp>
      <p:sp>
        <p:nvSpPr>
          <p:cNvPr id="26" name="Rectangle 2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p:cNvSpPr/>
          <p:nvPr/>
        </p:nvSpPr>
        <p:spPr>
          <a:xfrm>
            <a:off x="129844" y="3736060"/>
            <a:ext cx="1741182" cy="584775"/>
          </a:xfrm>
          <a:prstGeom prst="rect">
            <a:avLst/>
          </a:prstGeom>
        </p:spPr>
        <p:txBody>
          <a:bodyPr wrap="none">
            <a:spAutoFit/>
          </a:bodyPr>
          <a:lstStyle/>
          <a:p>
            <a:r>
              <a:rPr lang="en-US" sz="1600" b="1" dirty="0">
                <a:solidFill>
                  <a:srgbClr val="58585B"/>
                </a:solidFill>
                <a:latin typeface="Arial Narrow" panose="020B0606020202030204" pitchFamily="34" charset="0"/>
              </a:rPr>
              <a:t>Community leaders</a:t>
            </a:r>
          </a:p>
          <a:p>
            <a:r>
              <a:rPr lang="en-US" sz="1600" b="1" dirty="0">
                <a:solidFill>
                  <a:srgbClr val="58585B"/>
                </a:solidFill>
                <a:latin typeface="Arial Narrow" panose="020B0606020202030204" pitchFamily="34" charset="0"/>
              </a:rPr>
              <a:t> </a:t>
            </a:r>
            <a:r>
              <a:rPr lang="en-US" sz="1400" b="1" dirty="0">
                <a:solidFill>
                  <a:srgbClr val="58585B"/>
                </a:solidFill>
                <a:latin typeface="Arial Narrow" panose="020B0606020202030204" pitchFamily="34" charset="0"/>
              </a:rPr>
              <a:t>(out of 15 KIs)</a:t>
            </a:r>
          </a:p>
        </p:txBody>
      </p:sp>
      <p:sp>
        <p:nvSpPr>
          <p:cNvPr id="20" name="Rectangle 19"/>
          <p:cNvSpPr/>
          <p:nvPr/>
        </p:nvSpPr>
        <p:spPr>
          <a:xfrm>
            <a:off x="109877" y="4425517"/>
            <a:ext cx="1600720"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Livelihoods</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Water and sanitation</a:t>
            </a:r>
          </a:p>
          <a:p>
            <a:pPr marR="0" algn="just" rtl="0"/>
            <a:r>
              <a:rPr lang="en-US" sz="1200" b="0" i="0" u="none" strike="noStrike" dirty="0">
                <a:solidFill>
                  <a:srgbClr val="58585B"/>
                </a:solidFill>
                <a:latin typeface="Arial Narrow" panose="020B0606020202030204" pitchFamily="34" charset="0"/>
              </a:rPr>
              <a:t>Housing rehabilitation</a:t>
            </a:r>
            <a:endParaRPr lang="en-US" sz="1200" dirty="0">
              <a:solidFill>
                <a:srgbClr val="58585A"/>
              </a:solidFill>
            </a:endParaRPr>
          </a:p>
        </p:txBody>
      </p:sp>
      <p:sp>
        <p:nvSpPr>
          <p:cNvPr id="27" name="Rectangle 26"/>
          <p:cNvSpPr/>
          <p:nvPr/>
        </p:nvSpPr>
        <p:spPr>
          <a:xfrm>
            <a:off x="1216346" y="4431131"/>
            <a:ext cx="720021" cy="646331"/>
          </a:xfrm>
          <a:prstGeom prst="rect">
            <a:avLst/>
          </a:prstGeom>
        </p:spPr>
        <p:txBody>
          <a:bodyPr wrap="square">
            <a:spAutoFit/>
          </a:bodyPr>
          <a:lstStyle/>
          <a:p>
            <a:pPr marR="0" algn="r" rtl="0"/>
            <a:r>
              <a:rPr lang="en-US" sz="1200" b="1" i="0" u="none" strike="noStrike" dirty="0">
                <a:solidFill>
                  <a:srgbClr val="58585A"/>
                </a:solidFill>
                <a:latin typeface="Arial Narrow" panose="020B0606020202030204" pitchFamily="34" charset="0"/>
              </a:rPr>
              <a:t>12 KIs</a:t>
            </a:r>
            <a:endParaRPr lang="en-US" sz="1200" b="0" i="0" u="none" strike="noStrike" dirty="0">
              <a:solidFill>
                <a:srgbClr val="58585A"/>
              </a:solidFill>
              <a:latin typeface="Arial Narrow" panose="020B0606020202030204" pitchFamily="34" charset="0"/>
            </a:endParaRPr>
          </a:p>
          <a:p>
            <a:pPr marR="0" algn="r" rtl="0"/>
            <a:r>
              <a:rPr lang="en-US" sz="1200" b="1" i="0" u="none" strike="noStrike" dirty="0">
                <a:solidFill>
                  <a:srgbClr val="58585A"/>
                </a:solidFill>
                <a:latin typeface="Arial Narrow" panose="020B0606020202030204" pitchFamily="34" charset="0"/>
              </a:rPr>
              <a:t>9 KIs</a:t>
            </a:r>
          </a:p>
          <a:p>
            <a:pPr marR="0" algn="r" rtl="0"/>
            <a:r>
              <a:rPr lang="en-US" sz="1200" b="1" i="0" u="none" strike="noStrike" dirty="0">
                <a:solidFill>
                  <a:srgbClr val="58585A"/>
                </a:solidFill>
                <a:latin typeface="Arial Narrow" panose="020B0606020202030204" pitchFamily="34" charset="0"/>
              </a:rPr>
              <a:t>7 KIs</a:t>
            </a:r>
            <a:endParaRPr lang="en-US" sz="1200" dirty="0">
              <a:solidFill>
                <a:srgbClr val="58585A"/>
              </a:solidFill>
            </a:endParaRPr>
          </a:p>
        </p:txBody>
      </p:sp>
      <p:sp>
        <p:nvSpPr>
          <p:cNvPr id="29" name="Rectangle 28"/>
          <p:cNvSpPr/>
          <p:nvPr/>
        </p:nvSpPr>
        <p:spPr>
          <a:xfrm>
            <a:off x="4583861" y="3811563"/>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Returnees</a:t>
            </a:r>
          </a:p>
          <a:p>
            <a:r>
              <a:rPr lang="en-US" sz="1400" b="1" dirty="0">
                <a:solidFill>
                  <a:srgbClr val="58585B"/>
                </a:solidFill>
                <a:latin typeface="Arial Narrow" panose="020B0606020202030204" pitchFamily="34" charset="0"/>
              </a:rPr>
              <a:t>(out of 10 KIs) </a:t>
            </a:r>
          </a:p>
        </p:txBody>
      </p:sp>
      <p:sp>
        <p:nvSpPr>
          <p:cNvPr id="30" name="Rectangle 29"/>
          <p:cNvSpPr/>
          <p:nvPr/>
        </p:nvSpPr>
        <p:spPr>
          <a:xfrm>
            <a:off x="2425926" y="4430801"/>
            <a:ext cx="1485544" cy="646331"/>
          </a:xfrm>
          <a:prstGeom prst="rect">
            <a:avLst/>
          </a:prstGeom>
        </p:spPr>
        <p:txBody>
          <a:bodyPr wrap="square">
            <a:spAutoFit/>
          </a:bodyPr>
          <a:lstStyle/>
          <a:p>
            <a:pPr algn="just"/>
            <a:r>
              <a:rPr lang="en-US" sz="1200" b="0" i="0" u="none" strike="noStrike" dirty="0">
                <a:solidFill>
                  <a:srgbClr val="58585B"/>
                </a:solidFill>
                <a:latin typeface="Arial Narrow" panose="020B0606020202030204" pitchFamily="34" charset="0"/>
              </a:rPr>
              <a:t>Water and sanitation</a:t>
            </a:r>
            <a:endParaRPr lang="en-US" sz="1200" dirty="0">
              <a:solidFill>
                <a:srgbClr val="58585A"/>
              </a:solidFill>
            </a:endParaRPr>
          </a:p>
          <a:p>
            <a:pPr marR="0" algn="just" rtl="0"/>
            <a:r>
              <a:rPr lang="en-US" sz="1200" b="0" i="0" u="none" strike="noStrike" dirty="0">
                <a:solidFill>
                  <a:srgbClr val="58585B"/>
                </a:solidFill>
                <a:latin typeface="Arial Narrow" panose="020B0606020202030204" pitchFamily="34" charset="0"/>
              </a:rPr>
              <a:t>Education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Healthcare</a:t>
            </a:r>
            <a:endParaRPr lang="en-US" sz="1200" dirty="0">
              <a:solidFill>
                <a:srgbClr val="58585A"/>
              </a:solidFill>
            </a:endParaRPr>
          </a:p>
        </p:txBody>
      </p:sp>
      <p:cxnSp>
        <p:nvCxnSpPr>
          <p:cNvPr id="33" name="Straight Connector 32">
            <a:extLst>
              <a:ext uri="{FF2B5EF4-FFF2-40B4-BE49-F238E27FC236}">
                <a16:creationId xmlns:a16="http://schemas.microsoft.com/office/drawing/2014/main" id="{ADDB7769-4C35-47C3-AC70-64EFC860457A}"/>
              </a:ext>
            </a:extLst>
          </p:cNvPr>
          <p:cNvCxnSpPr>
            <a:cxnSpLocks/>
          </p:cNvCxnSpPr>
          <p:nvPr/>
        </p:nvCxnSpPr>
        <p:spPr>
          <a:xfrm rot="16200000">
            <a:off x="1637595"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DDB7769-4C35-47C3-AC70-64EFC860457A}"/>
              </a:ext>
            </a:extLst>
          </p:cNvPr>
          <p:cNvCxnSpPr>
            <a:cxnSpLocks/>
          </p:cNvCxnSpPr>
          <p:nvPr/>
        </p:nvCxnSpPr>
        <p:spPr>
          <a:xfrm rot="16200000">
            <a:off x="3791335" y="4450268"/>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Rectangle 34"/>
          <p:cNvSpPr/>
          <p:nvPr/>
        </p:nvSpPr>
        <p:spPr>
          <a:xfrm>
            <a:off x="6712842" y="3817518"/>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IDPs</a:t>
            </a:r>
          </a:p>
          <a:p>
            <a:r>
              <a:rPr lang="en-US" sz="1400" b="1" dirty="0">
                <a:solidFill>
                  <a:srgbClr val="58585B"/>
                </a:solidFill>
                <a:latin typeface="Arial Narrow" panose="020B0606020202030204" pitchFamily="34" charset="0"/>
              </a:rPr>
              <a:t>(out of 24 KIs) </a:t>
            </a:r>
          </a:p>
        </p:txBody>
      </p:sp>
      <p:sp>
        <p:nvSpPr>
          <p:cNvPr id="36" name="Rectangle 35"/>
          <p:cNvSpPr/>
          <p:nvPr/>
        </p:nvSpPr>
        <p:spPr>
          <a:xfrm>
            <a:off x="4593787" y="4436483"/>
            <a:ext cx="1642818"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Livelihoods</a:t>
            </a:r>
          </a:p>
          <a:p>
            <a:pPr marR="0" algn="just" rtl="0"/>
            <a:r>
              <a:rPr lang="en-US" sz="1200" dirty="0">
                <a:solidFill>
                  <a:srgbClr val="58585B"/>
                </a:solidFill>
                <a:latin typeface="Arial Narrow" panose="020B0606020202030204" pitchFamily="34" charset="0"/>
              </a:rPr>
              <a:t>Housing rehabilitation</a:t>
            </a:r>
            <a:endParaRPr lang="en-US" sz="1200" b="1" i="0" u="none" strike="noStrike" dirty="0">
              <a:solidFill>
                <a:srgbClr val="94A0A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Healthcare</a:t>
            </a:r>
            <a:endParaRPr lang="en-US" sz="1200" dirty="0">
              <a:solidFill>
                <a:srgbClr val="58585A"/>
              </a:solidFill>
            </a:endParaRPr>
          </a:p>
        </p:txBody>
      </p:sp>
      <p:sp>
        <p:nvSpPr>
          <p:cNvPr id="2" name="Rectangle 1">
            <a:extLst>
              <a:ext uri="{FF2B5EF4-FFF2-40B4-BE49-F238E27FC236}">
                <a16:creationId xmlns:a16="http://schemas.microsoft.com/office/drawing/2014/main" id="{B41C8CE9-69AB-4DD9-8A12-B31008B382CB}"/>
              </a:ext>
            </a:extLst>
          </p:cNvPr>
          <p:cNvSpPr/>
          <p:nvPr/>
        </p:nvSpPr>
        <p:spPr>
          <a:xfrm>
            <a:off x="384389" y="1340706"/>
            <a:ext cx="6214778"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Top reported primary, secondary and tertiary needs </a:t>
            </a:r>
            <a:r>
              <a:rPr lang="en-US" sz="1400" b="1" dirty="0">
                <a:solidFill>
                  <a:srgbClr val="58585A"/>
                </a:solidFill>
                <a:latin typeface="Trade Gothic LT Std Bold" panose="020B0804050502020204" pitchFamily="34" charset="0"/>
              </a:rPr>
              <a:t>(out of 54 KIs) </a:t>
            </a:r>
          </a:p>
        </p:txBody>
      </p:sp>
      <p:sp>
        <p:nvSpPr>
          <p:cNvPr id="9" name="Rectangle 8">
            <a:extLst>
              <a:ext uri="{FF2B5EF4-FFF2-40B4-BE49-F238E27FC236}">
                <a16:creationId xmlns:a16="http://schemas.microsoft.com/office/drawing/2014/main" id="{12D546FE-1689-43BE-B953-5F32A7A85844}"/>
              </a:ext>
            </a:extLst>
          </p:cNvPr>
          <p:cNvSpPr/>
          <p:nvPr/>
        </p:nvSpPr>
        <p:spPr>
          <a:xfrm>
            <a:off x="3715055" y="4425517"/>
            <a:ext cx="544240" cy="644290"/>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5 KIs</a:t>
            </a:r>
          </a:p>
          <a:p>
            <a:pPr marR="0" algn="just" rtl="0"/>
            <a:r>
              <a:rPr lang="en-US" sz="1200" b="1" i="0" u="none" strike="noStrike" dirty="0">
                <a:solidFill>
                  <a:srgbClr val="58585A"/>
                </a:solidFill>
                <a:latin typeface="Arial Narrow" panose="020B0606020202030204" pitchFamily="34" charset="0"/>
              </a:rPr>
              <a:t>4 KIs</a:t>
            </a:r>
          </a:p>
          <a:p>
            <a:pPr marR="0" algn="just" rtl="0"/>
            <a:r>
              <a:rPr lang="en-US" sz="1200" b="1" i="0" u="none" strike="noStrike" dirty="0">
                <a:solidFill>
                  <a:srgbClr val="58585A"/>
                </a:solidFill>
                <a:latin typeface="Arial Narrow" panose="020B0606020202030204" pitchFamily="34" charset="0"/>
              </a:rPr>
              <a:t>3 KIs</a:t>
            </a:r>
            <a:endParaRPr lang="en-US" sz="1200" dirty="0">
              <a:solidFill>
                <a:srgbClr val="58585A"/>
              </a:solidFill>
            </a:endParaRPr>
          </a:p>
        </p:txBody>
      </p:sp>
      <p:sp>
        <p:nvSpPr>
          <p:cNvPr id="21" name="Rectangle 20">
            <a:extLst>
              <a:ext uri="{FF2B5EF4-FFF2-40B4-BE49-F238E27FC236}">
                <a16:creationId xmlns:a16="http://schemas.microsoft.com/office/drawing/2014/main" id="{505783D1-006C-43DF-A7F9-6DBBE115DBF1}"/>
              </a:ext>
            </a:extLst>
          </p:cNvPr>
          <p:cNvSpPr/>
          <p:nvPr/>
        </p:nvSpPr>
        <p:spPr>
          <a:xfrm>
            <a:off x="5804620" y="4452840"/>
            <a:ext cx="577757" cy="646331"/>
          </a:xfrm>
          <a:prstGeom prst="rect">
            <a:avLst/>
          </a:prstGeom>
        </p:spPr>
        <p:txBody>
          <a:bodyPr wrap="square">
            <a:spAutoFit/>
          </a:bodyPr>
          <a:lstStyle/>
          <a:p>
            <a:pPr marR="0" algn="r" rtl="0"/>
            <a:r>
              <a:rPr lang="en-US" sz="1200" b="1" i="0" u="none" strike="noStrike" dirty="0">
                <a:solidFill>
                  <a:srgbClr val="58585A"/>
                </a:solidFill>
                <a:latin typeface="Arial Narrow" panose="020B0606020202030204" pitchFamily="34" charset="0"/>
              </a:rPr>
              <a:t>8 KIs</a:t>
            </a:r>
          </a:p>
          <a:p>
            <a:pPr marR="0" algn="r" rtl="0"/>
            <a:r>
              <a:rPr lang="en-US" sz="1200" b="1" i="0" u="none" strike="noStrike" dirty="0">
                <a:solidFill>
                  <a:srgbClr val="58585A"/>
                </a:solidFill>
                <a:latin typeface="Arial Narrow" panose="020B0606020202030204" pitchFamily="34" charset="0"/>
              </a:rPr>
              <a:t>7 KIs</a:t>
            </a:r>
          </a:p>
          <a:p>
            <a:pPr marR="0" algn="r" rtl="0"/>
            <a:r>
              <a:rPr lang="en-US" sz="1200" b="1" i="0" u="none" strike="noStrike" dirty="0">
                <a:solidFill>
                  <a:srgbClr val="58585A"/>
                </a:solidFill>
                <a:latin typeface="Arial Narrow" panose="020B0606020202030204" pitchFamily="34" charset="0"/>
              </a:rPr>
              <a:t>6 KIs</a:t>
            </a:r>
            <a:endParaRPr lang="en-US" sz="1200" dirty="0">
              <a:solidFill>
                <a:srgbClr val="58585A"/>
              </a:solidFill>
            </a:endParaRPr>
          </a:p>
        </p:txBody>
      </p:sp>
      <p:sp>
        <p:nvSpPr>
          <p:cNvPr id="22" name="Rectangle 21">
            <a:extLst>
              <a:ext uri="{FF2B5EF4-FFF2-40B4-BE49-F238E27FC236}">
                <a16:creationId xmlns:a16="http://schemas.microsoft.com/office/drawing/2014/main" id="{0FAD20D2-DEE5-43E6-81F2-C8AB017F6347}"/>
              </a:ext>
            </a:extLst>
          </p:cNvPr>
          <p:cNvSpPr/>
          <p:nvPr/>
        </p:nvSpPr>
        <p:spPr>
          <a:xfrm>
            <a:off x="2457579" y="3791965"/>
            <a:ext cx="1130438" cy="553998"/>
          </a:xfrm>
          <a:prstGeom prst="rect">
            <a:avLst/>
          </a:prstGeom>
        </p:spPr>
        <p:txBody>
          <a:bodyPr wrap="none">
            <a:spAutoFit/>
          </a:bodyPr>
          <a:lstStyle/>
          <a:p>
            <a:r>
              <a:rPr lang="en-US" sz="1600" b="1" dirty="0" err="1">
                <a:solidFill>
                  <a:srgbClr val="58585B"/>
                </a:solidFill>
                <a:latin typeface="Arial Narrow" panose="020B0606020202030204" pitchFamily="34" charset="0"/>
              </a:rPr>
              <a:t>Remainees</a:t>
            </a:r>
            <a:endParaRPr lang="en-US" sz="1600" b="1" dirty="0">
              <a:solidFill>
                <a:srgbClr val="58585B"/>
              </a:solidFill>
              <a:latin typeface="Arial Narrow" panose="020B0606020202030204" pitchFamily="34" charset="0"/>
            </a:endParaRPr>
          </a:p>
          <a:p>
            <a:r>
              <a:rPr lang="en-US" sz="1400" b="1" dirty="0">
                <a:solidFill>
                  <a:srgbClr val="58585B"/>
                </a:solidFill>
                <a:latin typeface="Arial Narrow" panose="020B0606020202030204" pitchFamily="34" charset="0"/>
              </a:rPr>
              <a:t>(out of 5 KIs) </a:t>
            </a:r>
          </a:p>
        </p:txBody>
      </p:sp>
      <p:cxnSp>
        <p:nvCxnSpPr>
          <p:cNvPr id="23" name="Straight Connector 22">
            <a:extLst>
              <a:ext uri="{FF2B5EF4-FFF2-40B4-BE49-F238E27FC236}">
                <a16:creationId xmlns:a16="http://schemas.microsoft.com/office/drawing/2014/main" id="{35E33A61-479B-4D26-8793-8344DD1F91F3}"/>
              </a:ext>
            </a:extLst>
          </p:cNvPr>
          <p:cNvCxnSpPr>
            <a:cxnSpLocks/>
          </p:cNvCxnSpPr>
          <p:nvPr/>
        </p:nvCxnSpPr>
        <p:spPr>
          <a:xfrm rot="16200000">
            <a:off x="5981322"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Rectangle 50">
            <a:extLst>
              <a:ext uri="{FF2B5EF4-FFF2-40B4-BE49-F238E27FC236}">
                <a16:creationId xmlns:a16="http://schemas.microsoft.com/office/drawing/2014/main" id="{89F1461F-AD73-44F6-BB7E-56E488E7ACCF}"/>
              </a:ext>
            </a:extLst>
          </p:cNvPr>
          <p:cNvSpPr/>
          <p:nvPr/>
        </p:nvSpPr>
        <p:spPr>
          <a:xfrm>
            <a:off x="6767028" y="4447533"/>
            <a:ext cx="1408669" cy="830997"/>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Livelihoods  </a:t>
            </a:r>
          </a:p>
          <a:p>
            <a:pPr marR="0" algn="just" rtl="0"/>
            <a:r>
              <a:rPr lang="en-US" sz="1200" b="0" i="0" u="none" strike="noStrike" dirty="0">
                <a:solidFill>
                  <a:srgbClr val="58585B"/>
                </a:solidFill>
                <a:latin typeface="Arial Narrow" panose="020B0606020202030204" pitchFamily="34" charset="0"/>
              </a:rPr>
              <a:t>Healthcare </a:t>
            </a:r>
          </a:p>
          <a:p>
            <a:pPr algn="just"/>
            <a:r>
              <a:rPr lang="en-US" sz="1200" b="0" i="0" u="none" strike="noStrike" dirty="0">
                <a:solidFill>
                  <a:srgbClr val="58585B"/>
                </a:solidFill>
                <a:latin typeface="Arial Narrow" panose="020B0606020202030204" pitchFamily="34" charset="0"/>
              </a:rPr>
              <a:t>Water and sanitation</a:t>
            </a:r>
            <a:endParaRPr lang="en-US" sz="1200" dirty="0">
              <a:solidFill>
                <a:srgbClr val="58585A"/>
              </a:solidFill>
            </a:endParaRPr>
          </a:p>
          <a:p>
            <a:pPr marR="0" algn="just" rtl="0"/>
            <a:endParaRPr lang="en-US" sz="1200" dirty="0">
              <a:solidFill>
                <a:srgbClr val="58585A"/>
              </a:solidFill>
            </a:endParaRPr>
          </a:p>
        </p:txBody>
      </p:sp>
      <p:sp>
        <p:nvSpPr>
          <p:cNvPr id="53" name="Rectangle 52">
            <a:extLst>
              <a:ext uri="{FF2B5EF4-FFF2-40B4-BE49-F238E27FC236}">
                <a16:creationId xmlns:a16="http://schemas.microsoft.com/office/drawing/2014/main" id="{7EA6ECC5-3DBA-4CE9-A57D-929552848823}"/>
              </a:ext>
            </a:extLst>
          </p:cNvPr>
          <p:cNvSpPr/>
          <p:nvPr/>
        </p:nvSpPr>
        <p:spPr>
          <a:xfrm>
            <a:off x="8014551" y="4457533"/>
            <a:ext cx="577757"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18 KIs</a:t>
            </a:r>
            <a:r>
              <a:rPr lang="en-US" sz="1200" b="0" i="0" u="none" strike="noStrike" dirty="0">
                <a:solidFill>
                  <a:srgbClr val="58585A"/>
                </a:solidFill>
                <a:latin typeface="Arial Narrow" panose="020B0606020202030204" pitchFamily="34" charset="0"/>
              </a:rPr>
              <a:t>  </a:t>
            </a:r>
          </a:p>
          <a:p>
            <a:pPr marR="0" algn="just" rtl="0"/>
            <a:r>
              <a:rPr lang="en-US" sz="1200" b="1" i="0" u="none" strike="noStrike" dirty="0">
                <a:solidFill>
                  <a:srgbClr val="58585A"/>
                </a:solidFill>
                <a:latin typeface="Arial Narrow" panose="020B0606020202030204" pitchFamily="34" charset="0"/>
              </a:rPr>
              <a:t>14 KIs</a:t>
            </a:r>
          </a:p>
          <a:p>
            <a:pPr marR="0" algn="just" rtl="0"/>
            <a:r>
              <a:rPr lang="en-US" sz="1200" b="1" i="0" u="none" strike="noStrike" dirty="0">
                <a:solidFill>
                  <a:srgbClr val="58585A"/>
                </a:solidFill>
                <a:latin typeface="Arial Narrow" panose="020B0606020202030204" pitchFamily="34" charset="0"/>
              </a:rPr>
              <a:t>10 KIs</a:t>
            </a:r>
            <a:endParaRPr lang="en-US" sz="1200" dirty="0">
              <a:solidFill>
                <a:srgbClr val="58585A"/>
              </a:solidFill>
            </a:endParaRPr>
          </a:p>
        </p:txBody>
      </p:sp>
      <p:pic>
        <p:nvPicPr>
          <p:cNvPr id="37" name="Picture 36">
            <a:extLst>
              <a:ext uri="{FF2B5EF4-FFF2-40B4-BE49-F238E27FC236}">
                <a16:creationId xmlns:a16="http://schemas.microsoft.com/office/drawing/2014/main" id="{CA6EF80A-4093-4427-9180-4D5DAFCA9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46" name="TextBox 45">
            <a:extLst>
              <a:ext uri="{FF2B5EF4-FFF2-40B4-BE49-F238E27FC236}">
                <a16:creationId xmlns:a16="http://schemas.microsoft.com/office/drawing/2014/main" id="{E81A5C72-BAD0-435D-943E-59A2D0C581C9}"/>
              </a:ext>
            </a:extLst>
          </p:cNvPr>
          <p:cNvSpPr txBox="1"/>
          <p:nvPr/>
        </p:nvSpPr>
        <p:spPr>
          <a:xfrm>
            <a:off x="368639" y="5285928"/>
            <a:ext cx="8368410" cy="830997"/>
          </a:xfrm>
          <a:prstGeom prst="rect">
            <a:avLst/>
          </a:prstGeom>
          <a:noFill/>
        </p:spPr>
        <p:txBody>
          <a:bodyPr wrap="square">
            <a:spAutoFit/>
          </a:bodyPr>
          <a:lstStyle/>
          <a:p>
            <a:pPr marR="0" algn="just" rtl="0"/>
            <a:r>
              <a:rPr lang="en-US" sz="1600" b="0" i="1" u="none" strike="noStrike" dirty="0">
                <a:solidFill>
                  <a:srgbClr val="ED5959"/>
                </a:solidFill>
                <a:latin typeface="Arial Narrow" panose="020B0606020202030204" pitchFamily="34" charset="0"/>
              </a:rPr>
              <a:t>“Developing livelihood opportunities is important taking into consideration the high number of newly graduated, unemployed youth and the lack of  job opportunities for them in the public and private sectors.”</a:t>
            </a:r>
          </a:p>
          <a:p>
            <a:pPr marR="0" algn="r" rtl="0"/>
            <a:r>
              <a:rPr lang="en-US" sz="1600" b="0" i="0" u="none" strike="noStrike" dirty="0">
                <a:solidFill>
                  <a:srgbClr val="58585B"/>
                </a:solidFill>
                <a:latin typeface="Arial Narrow" panose="020B0606020202030204" pitchFamily="34" charset="0"/>
              </a:rPr>
              <a:t>- Male returnee KI -</a:t>
            </a:r>
          </a:p>
        </p:txBody>
      </p:sp>
      <p:pic>
        <p:nvPicPr>
          <p:cNvPr id="8" name="Picture 7">
            <a:extLst>
              <a:ext uri="{FF2B5EF4-FFF2-40B4-BE49-F238E27FC236}">
                <a16:creationId xmlns:a16="http://schemas.microsoft.com/office/drawing/2014/main" id="{2D21894E-F5A3-49BE-A7E9-C26C5D806F62}"/>
              </a:ext>
            </a:extLst>
          </p:cNvPr>
          <p:cNvPicPr>
            <a:picLocks noChangeAspect="1"/>
          </p:cNvPicPr>
          <p:nvPr/>
        </p:nvPicPr>
        <p:blipFill>
          <a:blip r:embed="rId4"/>
          <a:stretch>
            <a:fillRect/>
          </a:stretch>
        </p:blipFill>
        <p:spPr>
          <a:xfrm>
            <a:off x="1871027" y="4480627"/>
            <a:ext cx="413973" cy="548640"/>
          </a:xfrm>
          <a:prstGeom prst="rect">
            <a:avLst/>
          </a:prstGeom>
        </p:spPr>
      </p:pic>
      <p:pic>
        <p:nvPicPr>
          <p:cNvPr id="14" name="Picture 13">
            <a:extLst>
              <a:ext uri="{FF2B5EF4-FFF2-40B4-BE49-F238E27FC236}">
                <a16:creationId xmlns:a16="http://schemas.microsoft.com/office/drawing/2014/main" id="{669AD867-3C24-4A0C-AAED-1FAEDAE4171E}"/>
              </a:ext>
            </a:extLst>
          </p:cNvPr>
          <p:cNvPicPr preferRelativeResize="0">
            <a:picLocks/>
          </p:cNvPicPr>
          <p:nvPr/>
        </p:nvPicPr>
        <p:blipFill>
          <a:blip r:embed="rId5"/>
          <a:stretch>
            <a:fillRect/>
          </a:stretch>
        </p:blipFill>
        <p:spPr>
          <a:xfrm>
            <a:off x="4124465" y="4473137"/>
            <a:ext cx="320543" cy="548640"/>
          </a:xfrm>
          <a:prstGeom prst="rect">
            <a:avLst/>
          </a:prstGeom>
        </p:spPr>
      </p:pic>
      <p:pic>
        <p:nvPicPr>
          <p:cNvPr id="28" name="Picture 27">
            <a:extLst>
              <a:ext uri="{FF2B5EF4-FFF2-40B4-BE49-F238E27FC236}">
                <a16:creationId xmlns:a16="http://schemas.microsoft.com/office/drawing/2014/main" id="{8726DBD0-9C71-4355-B1B7-7ADF1D808634}"/>
              </a:ext>
            </a:extLst>
          </p:cNvPr>
          <p:cNvPicPr>
            <a:picLocks noChangeAspect="1"/>
          </p:cNvPicPr>
          <p:nvPr/>
        </p:nvPicPr>
        <p:blipFill>
          <a:blip r:embed="rId6"/>
          <a:stretch>
            <a:fillRect/>
          </a:stretch>
        </p:blipFill>
        <p:spPr>
          <a:xfrm>
            <a:off x="6340833" y="4481682"/>
            <a:ext cx="301023" cy="548640"/>
          </a:xfrm>
          <a:prstGeom prst="rect">
            <a:avLst/>
          </a:prstGeom>
        </p:spPr>
      </p:pic>
      <p:pic>
        <p:nvPicPr>
          <p:cNvPr id="32" name="Picture 31">
            <a:extLst>
              <a:ext uri="{FF2B5EF4-FFF2-40B4-BE49-F238E27FC236}">
                <a16:creationId xmlns:a16="http://schemas.microsoft.com/office/drawing/2014/main" id="{F1CF0424-8987-4C85-B600-C949B3DFB04D}"/>
              </a:ext>
            </a:extLst>
          </p:cNvPr>
          <p:cNvPicPr>
            <a:picLocks noChangeAspect="1"/>
          </p:cNvPicPr>
          <p:nvPr/>
        </p:nvPicPr>
        <p:blipFill>
          <a:blip r:embed="rId7"/>
          <a:stretch>
            <a:fillRect/>
          </a:stretch>
        </p:blipFill>
        <p:spPr>
          <a:xfrm>
            <a:off x="8506489" y="4500541"/>
            <a:ext cx="573134" cy="548640"/>
          </a:xfrm>
          <a:prstGeom prst="rect">
            <a:avLst/>
          </a:prstGeom>
        </p:spPr>
      </p:pic>
    </p:spTree>
    <p:extLst>
      <p:ext uri="{BB962C8B-B14F-4D97-AF65-F5344CB8AC3E}">
        <p14:creationId xmlns:p14="http://schemas.microsoft.com/office/powerpoint/2010/main" val="115342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a:t>
            </a:r>
          </a:p>
        </p:txBody>
      </p:sp>
      <p:sp>
        <p:nvSpPr>
          <p:cNvPr id="2" name="Rectangle 1">
            <a:extLst>
              <a:ext uri="{FF2B5EF4-FFF2-40B4-BE49-F238E27FC236}">
                <a16:creationId xmlns:a16="http://schemas.microsoft.com/office/drawing/2014/main" id="{84742812-FA5A-408C-B492-A2598672527F}"/>
              </a:ext>
            </a:extLst>
          </p:cNvPr>
          <p:cNvSpPr/>
          <p:nvPr/>
        </p:nvSpPr>
        <p:spPr>
          <a:xfrm>
            <a:off x="807981" y="3507061"/>
            <a:ext cx="5172399" cy="1477328"/>
          </a:xfrm>
          <a:prstGeom prst="rect">
            <a:avLst/>
          </a:prstGeom>
        </p:spPr>
        <p:txBody>
          <a:bodyPr wrap="square">
            <a:spAutoFit/>
          </a:bodyPr>
          <a:lstStyle/>
          <a:p>
            <a:pPr marR="0" algn="just" rtl="0"/>
            <a:r>
              <a:rPr lang="en-GB" sz="1800" b="0" i="0" u="none" strike="noStrike" dirty="0">
                <a:solidFill>
                  <a:srgbClr val="58585B"/>
                </a:solidFill>
                <a:latin typeface="Arial Narrow" panose="020B0606020202030204" pitchFamily="34" charset="0"/>
              </a:rPr>
              <a:t>Owned tenure			</a:t>
            </a:r>
            <a:r>
              <a:rPr lang="en-GB" sz="1800" b="1" i="0" u="none" strike="noStrike" dirty="0">
                <a:solidFill>
                  <a:srgbClr val="EE5859"/>
                </a:solidFill>
                <a:latin typeface="Arial Narrow" panose="020B0606020202030204" pitchFamily="34" charset="0"/>
              </a:rPr>
              <a:t>29 KIs</a:t>
            </a:r>
          </a:p>
          <a:p>
            <a:pPr marR="0" algn="just" rtl="0"/>
            <a:r>
              <a:rPr lang="en-US" sz="1800" b="0" i="0" u="none" strike="noStrike" dirty="0">
                <a:solidFill>
                  <a:srgbClr val="58585B"/>
                </a:solidFill>
                <a:latin typeface="Arial Narrow" panose="020B0606020202030204" pitchFamily="34" charset="0"/>
              </a:rPr>
              <a:t>Verbal rental agreement	 	</a:t>
            </a:r>
            <a:r>
              <a:rPr lang="en-US" sz="1800" b="1" i="0" u="none" strike="noStrike" dirty="0">
                <a:solidFill>
                  <a:srgbClr val="D2CBB8"/>
                </a:solidFill>
                <a:latin typeface="Arial Narrow" panose="020B0606020202030204" pitchFamily="34" charset="0"/>
              </a:rPr>
              <a:t>13 KIs</a:t>
            </a:r>
            <a:endParaRPr lang="en-US" sz="1800" b="1" i="0" u="none" strike="noStrike" dirty="0">
              <a:solidFill>
                <a:srgbClr val="94A0A9"/>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Hosted by another family		  </a:t>
            </a:r>
            <a:r>
              <a:rPr lang="en-US" sz="1800" b="1" i="0" u="none" strike="noStrike" dirty="0">
                <a:solidFill>
                  <a:srgbClr val="94A0A9"/>
                </a:solidFill>
                <a:latin typeface="Arial Narrow" panose="020B0606020202030204" pitchFamily="34" charset="0"/>
              </a:rPr>
              <a:t>8 KIs</a:t>
            </a:r>
            <a:endParaRPr lang="en-US" sz="1800" b="1" i="0" u="none" strike="noStrike" dirty="0">
              <a:solidFill>
                <a:srgbClr val="D2CBB8"/>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Official rental agreement		  </a:t>
            </a:r>
            <a:r>
              <a:rPr lang="en-US" sz="1800" b="1" i="0" u="none" strike="noStrike" dirty="0">
                <a:solidFill>
                  <a:srgbClr val="58585B"/>
                </a:solidFill>
                <a:latin typeface="Arial Narrow" panose="020B0606020202030204" pitchFamily="34" charset="0"/>
              </a:rPr>
              <a:t>3 KIs</a:t>
            </a:r>
            <a:endParaRPr lang="en-US" sz="1800" b="1" i="0" u="none" strike="noStrike" dirty="0">
              <a:solidFill>
                <a:srgbClr val="D2CBB8"/>
              </a:solidFill>
              <a:latin typeface="Arial Narrow" panose="020B0606020202030204" pitchFamily="34" charset="0"/>
            </a:endParaRPr>
          </a:p>
          <a:p>
            <a:pPr marR="0" algn="just" rtl="0"/>
            <a:r>
              <a:rPr lang="en-GB" sz="1800" b="0" i="0" u="none" strike="noStrike" dirty="0">
                <a:solidFill>
                  <a:srgbClr val="58585B"/>
                </a:solidFill>
                <a:latin typeface="Arial Narrow" panose="020B0606020202030204" pitchFamily="34" charset="0"/>
              </a:rPr>
              <a:t>Work-for-rent agreement</a:t>
            </a:r>
            <a:r>
              <a:rPr lang="en-GB" sz="1800" b="0" i="0" u="none" strike="noStrike" dirty="0">
                <a:solidFill>
                  <a:srgbClr val="D2CBB8"/>
                </a:solidFill>
                <a:latin typeface="Arial Narrow" panose="020B0606020202030204" pitchFamily="34" charset="0"/>
              </a:rPr>
              <a:t>		  </a:t>
            </a:r>
            <a:r>
              <a:rPr lang="en-GB" sz="1800" b="1" i="0" u="none" strike="noStrike" dirty="0">
                <a:solidFill>
                  <a:srgbClr val="ED5959"/>
                </a:solidFill>
                <a:latin typeface="Arial Narrow" panose="020B0606020202030204" pitchFamily="34" charset="0"/>
              </a:rPr>
              <a:t>1 KI</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id="{3322A68E-9A25-48F4-808A-03E9F73173B3}"/>
              </a:ext>
            </a:extLst>
          </p:cNvPr>
          <p:cNvSpPr/>
          <p:nvPr/>
        </p:nvSpPr>
        <p:spPr>
          <a:xfrm>
            <a:off x="479117" y="1834581"/>
            <a:ext cx="8278708" cy="1200329"/>
          </a:xfrm>
          <a:prstGeom prst="rect">
            <a:avLst/>
          </a:prstGeom>
        </p:spPr>
        <p:txBody>
          <a:bodyPr wrap="square">
            <a:spAutoFit/>
          </a:bodyPr>
          <a:lstStyle/>
          <a:p>
            <a:pPr algn="just"/>
            <a:r>
              <a:rPr lang="en-US" sz="1800" b="0" i="0" u="none" strike="noStrike" dirty="0">
                <a:solidFill>
                  <a:srgbClr val="58585B"/>
                </a:solidFill>
                <a:latin typeface="Arial Narrow" panose="020B0606020202030204" pitchFamily="34" charset="0"/>
              </a:rPr>
              <a:t>The majority of households in Yathreb reportedly resided </a:t>
            </a:r>
            <a:r>
              <a:rPr lang="en-US" dirty="0">
                <a:solidFill>
                  <a:srgbClr val="58585B"/>
                </a:solidFill>
                <a:latin typeface="Arial Narrow" panose="020B0606020202030204" pitchFamily="34" charset="0"/>
              </a:rPr>
              <a:t>in houses (46 KIs out of 54).</a:t>
            </a:r>
          </a:p>
          <a:p>
            <a:pPr algn="just"/>
            <a:endParaRPr lang="en-US" sz="1800" b="0" i="0" u="none" strike="noStrike" dirty="0">
              <a:solidFill>
                <a:srgbClr val="58585B"/>
              </a:solidFill>
              <a:latin typeface="Arial Narrow" panose="020B0606020202030204" pitchFamily="34" charset="0"/>
            </a:endParaRPr>
          </a:p>
          <a:p>
            <a:pPr algn="just"/>
            <a:r>
              <a:rPr lang="en-US" sz="1800" b="0" i="0" u="none" strike="noStrike" dirty="0">
                <a:solidFill>
                  <a:srgbClr val="58585B"/>
                </a:solidFill>
                <a:latin typeface="Arial Narrow" panose="020B0606020202030204" pitchFamily="34" charset="0"/>
              </a:rPr>
              <a:t>IDP KIs reported that the majority of the households in their community resided in tents (6 KIs), or resided in non-residential shelters such as garages (2 KIs).</a:t>
            </a:r>
          </a:p>
        </p:txBody>
      </p:sp>
      <p:sp>
        <p:nvSpPr>
          <p:cNvPr id="7" name="Rectangle 6">
            <a:extLst>
              <a:ext uri="{FF2B5EF4-FFF2-40B4-BE49-F238E27FC236}">
                <a16:creationId xmlns:a16="http://schemas.microsoft.com/office/drawing/2014/main" id="{5BD2FB52-1F85-44C2-B649-5620BE751E8C}"/>
              </a:ext>
            </a:extLst>
          </p:cNvPr>
          <p:cNvSpPr/>
          <p:nvPr/>
        </p:nvSpPr>
        <p:spPr>
          <a:xfrm>
            <a:off x="462375" y="3120484"/>
            <a:ext cx="4339650"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housing agreement </a:t>
            </a:r>
            <a:r>
              <a:rPr lang="en-US" sz="1600" b="1" dirty="0">
                <a:solidFill>
                  <a:srgbClr val="58585B"/>
                </a:solidFill>
                <a:latin typeface="Trade Gothic LT Std Bold" panose="020B0804050502020204" pitchFamily="34" charset="0"/>
              </a:rPr>
              <a:t>(out of 40 KIs)</a:t>
            </a:r>
          </a:p>
        </p:txBody>
      </p:sp>
      <p:sp>
        <p:nvSpPr>
          <p:cNvPr id="17" name="Rectangle 16">
            <a:extLst>
              <a:ext uri="{FF2B5EF4-FFF2-40B4-BE49-F238E27FC236}">
                <a16:creationId xmlns:a16="http://schemas.microsoft.com/office/drawing/2014/main" id="{DF8F15F4-0D2C-4BE8-B74A-AFED1E5EF945}"/>
              </a:ext>
            </a:extLst>
          </p:cNvPr>
          <p:cNvSpPr/>
          <p:nvPr/>
        </p:nvSpPr>
        <p:spPr>
          <a:xfrm>
            <a:off x="479117" y="5229802"/>
            <a:ext cx="1659429" cy="369332"/>
          </a:xfrm>
          <a:prstGeom prst="rect">
            <a:avLst/>
          </a:prstGeom>
        </p:spPr>
        <p:txBody>
          <a:bodyPr wrap="square">
            <a:spAutoFit/>
          </a:bodyPr>
          <a:lstStyle/>
          <a:p>
            <a:r>
              <a:rPr lang="en-GB" b="1" dirty="0">
                <a:solidFill>
                  <a:srgbClr val="EE5859"/>
                </a:solidFill>
                <a:latin typeface="Trade Gothic LT Std Bold" panose="020B0804050502020204" pitchFamily="34" charset="0"/>
              </a:rPr>
              <a:t>Risk of eviction</a:t>
            </a:r>
          </a:p>
        </p:txBody>
      </p:sp>
      <p:sp>
        <p:nvSpPr>
          <p:cNvPr id="18" name="Rectangle 17">
            <a:extLst>
              <a:ext uri="{FF2B5EF4-FFF2-40B4-BE49-F238E27FC236}">
                <a16:creationId xmlns:a16="http://schemas.microsoft.com/office/drawing/2014/main" id="{B18779CF-7D5C-41BB-85A0-B5BC356F17D0}"/>
              </a:ext>
            </a:extLst>
          </p:cNvPr>
          <p:cNvSpPr/>
          <p:nvPr/>
        </p:nvSpPr>
        <p:spPr>
          <a:xfrm>
            <a:off x="479117" y="5582000"/>
            <a:ext cx="8222920" cy="646331"/>
          </a:xfrm>
          <a:prstGeom prst="rect">
            <a:avLst/>
          </a:prstGeom>
        </p:spPr>
        <p:txBody>
          <a:bodyPr wrap="square">
            <a:spAutoFit/>
          </a:bodyPr>
          <a:lstStyle/>
          <a:p>
            <a:pPr algn="just"/>
            <a:r>
              <a:rPr lang="en-US" sz="1800" b="0" i="0" u="none" strike="noStrike" dirty="0">
                <a:solidFill>
                  <a:srgbClr val="58585B"/>
                </a:solidFill>
                <a:latin typeface="Arial Narrow" panose="020B0606020202030204" pitchFamily="34" charset="0"/>
              </a:rPr>
              <a:t>IDPs and returnees were persistently reported to be more at risk of eviction in the long-term (26 KIs out of 54).</a:t>
            </a:r>
          </a:p>
        </p:txBody>
      </p:sp>
      <p:pic>
        <p:nvPicPr>
          <p:cNvPr id="12" name="Picture 11">
            <a:extLst>
              <a:ext uri="{FF2B5EF4-FFF2-40B4-BE49-F238E27FC236}">
                <a16:creationId xmlns:a16="http://schemas.microsoft.com/office/drawing/2014/main" id="{6B82BC84-0B4D-4DA9-A53A-3B4266DFB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32BE1FF7-35CF-41CD-8E18-F6B3CF4FD9B5}"/>
              </a:ext>
            </a:extLst>
          </p:cNvPr>
          <p:cNvPicPr>
            <a:picLocks noChangeAspect="1"/>
          </p:cNvPicPr>
          <p:nvPr/>
        </p:nvPicPr>
        <p:blipFill>
          <a:blip r:embed="rId4"/>
          <a:stretch>
            <a:fillRect/>
          </a:stretch>
        </p:blipFill>
        <p:spPr>
          <a:xfrm>
            <a:off x="5502869" y="3344906"/>
            <a:ext cx="1647203" cy="1773031"/>
          </a:xfrm>
          <a:prstGeom prst="rect">
            <a:avLst/>
          </a:prstGeom>
        </p:spPr>
      </p:pic>
    </p:spTree>
    <p:extLst>
      <p:ext uri="{BB962C8B-B14F-4D97-AF65-F5344CB8AC3E}">
        <p14:creationId xmlns:p14="http://schemas.microsoft.com/office/powerpoint/2010/main" val="120031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 rehabilitation</a:t>
            </a:r>
            <a:endParaRPr lang="en-US" sz="1400" b="1" dirty="0">
              <a:solidFill>
                <a:srgbClr val="EE5859"/>
              </a:solidFill>
              <a:latin typeface="Trade Gothic LT Std Bold"/>
            </a:endParaRPr>
          </a:p>
        </p:txBody>
      </p:sp>
      <p:sp>
        <p:nvSpPr>
          <p:cNvPr id="14" name="Rectangle 13">
            <a:extLst>
              <a:ext uri="{FF2B5EF4-FFF2-40B4-BE49-F238E27FC236}">
                <a16:creationId xmlns:a16="http://schemas.microsoft.com/office/drawing/2014/main" id="{583338AD-3494-428B-A8C5-47FBD9CA4C5E}"/>
              </a:ext>
            </a:extLst>
          </p:cNvPr>
          <p:cNvSpPr/>
          <p:nvPr/>
        </p:nvSpPr>
        <p:spPr>
          <a:xfrm>
            <a:off x="462375" y="1978954"/>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30%-60%</a:t>
            </a:r>
          </a:p>
        </p:txBody>
      </p:sp>
      <p:sp>
        <p:nvSpPr>
          <p:cNvPr id="15" name="Rectangle 14">
            <a:extLst>
              <a:ext uri="{FF2B5EF4-FFF2-40B4-BE49-F238E27FC236}">
                <a16:creationId xmlns:a16="http://schemas.microsoft.com/office/drawing/2014/main" id="{D1E0ADB5-013C-416D-8677-FD30A03273FC}"/>
              </a:ext>
            </a:extLst>
          </p:cNvPr>
          <p:cNvSpPr/>
          <p:nvPr/>
        </p:nvSpPr>
        <p:spPr>
          <a:xfrm>
            <a:off x="1743494" y="1929586"/>
            <a:ext cx="693813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of houses</a:t>
            </a:r>
            <a:r>
              <a:rPr lang="en-US" sz="1800" b="0" i="0" u="none" strike="noStrike" dirty="0">
                <a:solidFill>
                  <a:srgbClr val="58585B"/>
                </a:solidFill>
                <a:latin typeface="Arial Narrow" panose="020B0606020202030204" pitchFamily="34" charset="0"/>
              </a:rPr>
              <a:t> in Yathreb were damaged during military operations in 2014, as reported by all KIs (54 KIs).</a:t>
            </a:r>
          </a:p>
        </p:txBody>
      </p:sp>
      <p:sp>
        <p:nvSpPr>
          <p:cNvPr id="6" name="Rectangle 5">
            <a:extLst>
              <a:ext uri="{FF2B5EF4-FFF2-40B4-BE49-F238E27FC236}">
                <a16:creationId xmlns:a16="http://schemas.microsoft.com/office/drawing/2014/main" id="{4227E565-6395-46A9-A6B8-F66730D52CE5}"/>
              </a:ext>
            </a:extLst>
          </p:cNvPr>
          <p:cNvSpPr/>
          <p:nvPr/>
        </p:nvSpPr>
        <p:spPr>
          <a:xfrm>
            <a:off x="462375" y="2785828"/>
            <a:ext cx="8239662"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IDPs </a:t>
            </a:r>
            <a:r>
              <a:rPr lang="en-US" sz="1800" b="0" i="0" u="none" strike="noStrike" dirty="0">
                <a:solidFill>
                  <a:srgbClr val="58585B"/>
                </a:solidFill>
                <a:latin typeface="Arial Narrow" panose="020B0606020202030204" pitchFamily="34" charset="0"/>
              </a:rPr>
              <a:t>and </a:t>
            </a:r>
            <a:r>
              <a:rPr lang="en-US" sz="1800" b="1" i="0" u="none" strike="noStrike" dirty="0">
                <a:solidFill>
                  <a:srgbClr val="58585B"/>
                </a:solidFill>
                <a:latin typeface="Arial Narrow" panose="020B0606020202030204" pitchFamily="34" charset="0"/>
              </a:rPr>
              <a:t>returnees </a:t>
            </a:r>
            <a:r>
              <a:rPr lang="en-US" sz="1800" b="0" i="0" u="none" strike="noStrike" dirty="0">
                <a:solidFill>
                  <a:srgbClr val="58585B"/>
                </a:solidFill>
                <a:latin typeface="Arial Narrow" panose="020B0606020202030204" pitchFamily="34" charset="0"/>
              </a:rPr>
              <a:t>were reportedly more likely to </a:t>
            </a:r>
            <a:r>
              <a:rPr lang="en-US" sz="1800" b="1" i="0" u="none" strike="noStrike" dirty="0">
                <a:solidFill>
                  <a:srgbClr val="58585B"/>
                </a:solidFill>
                <a:latin typeface="Arial Narrow" panose="020B0606020202030204" pitchFamily="34" charset="0"/>
              </a:rPr>
              <a:t>reside in damaged or unfinished buildings/houses </a:t>
            </a:r>
            <a:r>
              <a:rPr lang="en-US" sz="1800" b="0" i="0" u="none" strike="noStrike" dirty="0">
                <a:solidFill>
                  <a:srgbClr val="58585B"/>
                </a:solidFill>
                <a:latin typeface="Arial Narrow" panose="020B0606020202030204" pitchFamily="34" charset="0"/>
              </a:rPr>
              <a:t>(34 KIs out of 54).</a:t>
            </a:r>
          </a:p>
        </p:txBody>
      </p:sp>
      <p:sp>
        <p:nvSpPr>
          <p:cNvPr id="8" name="Rectangle 7">
            <a:extLst>
              <a:ext uri="{FF2B5EF4-FFF2-40B4-BE49-F238E27FC236}">
                <a16:creationId xmlns:a16="http://schemas.microsoft.com/office/drawing/2014/main" id="{9110703B-2D3F-41F8-A15E-696AB7526BCA}"/>
              </a:ext>
            </a:extLst>
          </p:cNvPr>
          <p:cNvSpPr/>
          <p:nvPr/>
        </p:nvSpPr>
        <p:spPr>
          <a:xfrm>
            <a:off x="462375" y="4179472"/>
            <a:ext cx="8135029"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rehabilitation assistance </a:t>
            </a:r>
            <a:r>
              <a:rPr lang="en-US" sz="1600" b="1" dirty="0">
                <a:solidFill>
                  <a:srgbClr val="58585B"/>
                </a:solidFill>
                <a:latin typeface="Trade Gothic LT Std Bold" panose="020B0804050502020204" pitchFamily="34" charset="0"/>
              </a:rPr>
              <a:t>(out of 24 KIs)*</a:t>
            </a:r>
            <a:endParaRPr lang="en-US" dirty="0"/>
          </a:p>
        </p:txBody>
      </p:sp>
      <p:sp>
        <p:nvSpPr>
          <p:cNvPr id="9" name="Rectangle 8">
            <a:extLst>
              <a:ext uri="{FF2B5EF4-FFF2-40B4-BE49-F238E27FC236}">
                <a16:creationId xmlns:a16="http://schemas.microsoft.com/office/drawing/2014/main" id="{EBB3DB0C-EDF9-4D96-A3EB-3F1BF59257B2}"/>
              </a:ext>
            </a:extLst>
          </p:cNvPr>
          <p:cNvSpPr/>
          <p:nvPr/>
        </p:nvSpPr>
        <p:spPr>
          <a:xfrm>
            <a:off x="546595" y="4610620"/>
            <a:ext cx="6576100" cy="877163"/>
          </a:xfrm>
          <a:prstGeom prst="rect">
            <a:avLst/>
          </a:prstGeom>
        </p:spPr>
        <p:txBody>
          <a:bodyPr wrap="square">
            <a:spAutoFit/>
          </a:bodyPr>
          <a:lstStyle/>
          <a:p>
            <a:pPr marL="285750" marR="0" indent="-285750" algn="just" rtl="0">
              <a:spcAft>
                <a:spcPts val="1800"/>
              </a:spcAft>
              <a:buFont typeface="Wingdings" panose="05000000000000000000" pitchFamily="2" charset="2"/>
              <a:buChar char="§"/>
            </a:pPr>
            <a:r>
              <a:rPr lang="en-US" dirty="0">
                <a:solidFill>
                  <a:srgbClr val="58585B"/>
                </a:solidFill>
                <a:latin typeface="Arial Narrow" panose="020B0606020202030204" pitchFamily="34" charset="0"/>
              </a:rPr>
              <a:t>S</a:t>
            </a:r>
            <a:r>
              <a:rPr lang="en-US" sz="1800" b="0" i="0" u="none" strike="noStrike" dirty="0">
                <a:solidFill>
                  <a:srgbClr val="58585B"/>
                </a:solidFill>
                <a:latin typeface="Arial Narrow" panose="020B0606020202030204" pitchFamily="34" charset="0"/>
              </a:rPr>
              <a:t>election criteria being perceived as too specific (15 KIs).</a:t>
            </a:r>
          </a:p>
          <a:p>
            <a:pPr marL="285750" marR="0" indent="-285750" algn="just" rtl="0">
              <a:spcAft>
                <a:spcPts val="1800"/>
              </a:spcAft>
              <a:buFont typeface="Wingdings" panose="05000000000000000000" pitchFamily="2" charset="2"/>
              <a:buChar char="§"/>
            </a:pPr>
            <a:r>
              <a:rPr lang="en-US" dirty="0">
                <a:solidFill>
                  <a:srgbClr val="58585B"/>
                </a:solidFill>
                <a:latin typeface="Arial Narrow" panose="020B0606020202030204" pitchFamily="34" charset="0"/>
              </a:rPr>
              <a:t>A</a:t>
            </a:r>
            <a:r>
              <a:rPr lang="en-US" sz="1800" b="0" i="0" u="none" strike="noStrike" dirty="0">
                <a:solidFill>
                  <a:srgbClr val="58585B"/>
                </a:solidFill>
                <a:latin typeface="Arial Narrow" panose="020B0606020202030204" pitchFamily="34" charset="0"/>
              </a:rPr>
              <a:t>ssistance reportedly targeting specific </a:t>
            </a:r>
            <a:r>
              <a:rPr lang="en-US" sz="1800" b="0" i="0" u="none" strike="noStrike" dirty="0" err="1">
                <a:solidFill>
                  <a:srgbClr val="58585B"/>
                </a:solidFill>
                <a:latin typeface="Arial Narrow" panose="020B0606020202030204" pitchFamily="34" charset="0"/>
              </a:rPr>
              <a:t>neighbourhoods</a:t>
            </a:r>
            <a:r>
              <a:rPr lang="en-US" sz="1800" b="0" i="0" u="none" strike="noStrike" dirty="0">
                <a:solidFill>
                  <a:srgbClr val="58585B"/>
                </a:solidFill>
                <a:latin typeface="Arial Narrow" panose="020B0606020202030204" pitchFamily="34" charset="0"/>
              </a:rPr>
              <a:t> (15 KIs).</a:t>
            </a:r>
            <a:endParaRPr lang="en-US" sz="1600" dirty="0">
              <a:solidFill>
                <a:srgbClr val="58585A"/>
              </a:solidFill>
            </a:endParaRPr>
          </a:p>
        </p:txBody>
      </p:sp>
      <p:sp>
        <p:nvSpPr>
          <p:cNvPr id="17" name="Rectangle 16">
            <a:extLst>
              <a:ext uri="{FF2B5EF4-FFF2-40B4-BE49-F238E27FC236}">
                <a16:creationId xmlns:a16="http://schemas.microsoft.com/office/drawing/2014/main"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Title 1">
            <a:extLst>
              <a:ext uri="{FF2B5EF4-FFF2-40B4-BE49-F238E27FC236}">
                <a16:creationId xmlns:a16="http://schemas.microsoft.com/office/drawing/2014/main"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on access to services and assistance – data reported by KIs</a:t>
            </a:r>
            <a:endParaRPr lang="en-GB" sz="3200" dirty="0"/>
          </a:p>
        </p:txBody>
      </p:sp>
      <p:pic>
        <p:nvPicPr>
          <p:cNvPr id="13" name="Picture 12">
            <a:extLst>
              <a:ext uri="{FF2B5EF4-FFF2-40B4-BE49-F238E27FC236}">
                <a16:creationId xmlns:a16="http://schemas.microsoft.com/office/drawing/2014/main" id="{E21B5E2F-3320-49FC-9CEB-427C02782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6" name="TextBox 15">
            <a:extLst>
              <a:ext uri="{FF2B5EF4-FFF2-40B4-BE49-F238E27FC236}">
                <a16:creationId xmlns:a16="http://schemas.microsoft.com/office/drawing/2014/main" id="{76DC642B-4465-45A2-9B07-97DDC163C2B2}"/>
              </a:ext>
            </a:extLst>
          </p:cNvPr>
          <p:cNvSpPr txBox="1"/>
          <p:nvPr/>
        </p:nvSpPr>
        <p:spPr>
          <a:xfrm>
            <a:off x="462374" y="3594430"/>
            <a:ext cx="8135029" cy="369332"/>
          </a:xfrm>
          <a:prstGeom prst="rect">
            <a:avLst/>
          </a:prstGeom>
          <a:noFill/>
        </p:spPr>
        <p:txBody>
          <a:bodyPr wrap="square">
            <a:spAutoFit/>
          </a:bodyPr>
          <a:lstStyle/>
          <a:p>
            <a:pPr marR="0" algn="just" rtl="0"/>
            <a:r>
              <a:rPr lang="en-US" sz="1800" b="1" i="0" u="none" strike="noStrike" dirty="0">
                <a:solidFill>
                  <a:srgbClr val="58585B"/>
                </a:solidFill>
                <a:latin typeface="Arial Narrow" panose="020B0606020202030204" pitchFamily="34" charset="0"/>
              </a:rPr>
              <a:t>IDPs </a:t>
            </a:r>
            <a:r>
              <a:rPr lang="en-US" sz="1800" b="0" i="0" u="none" strike="noStrike" dirty="0">
                <a:solidFill>
                  <a:srgbClr val="58585B"/>
                </a:solidFill>
                <a:latin typeface="Arial Narrow" panose="020B0606020202030204" pitchFamily="34" charset="0"/>
              </a:rPr>
              <a:t>and</a:t>
            </a:r>
            <a:r>
              <a:rPr lang="en-US" sz="1800" b="1" i="0" u="none" strike="noStrike" dirty="0">
                <a:solidFill>
                  <a:srgbClr val="58585B"/>
                </a:solidFill>
                <a:latin typeface="Arial Narrow" panose="020B0606020202030204" pitchFamily="34" charset="0"/>
              </a:rPr>
              <a:t> returnees </a:t>
            </a:r>
            <a:r>
              <a:rPr lang="en-US" sz="1800" i="0" u="none" strike="noStrike" dirty="0">
                <a:solidFill>
                  <a:srgbClr val="58585B"/>
                </a:solidFill>
                <a:latin typeface="Arial Narrow" panose="020B0606020202030204" pitchFamily="34" charset="0"/>
              </a:rPr>
              <a:t>reportedly</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had </a:t>
            </a:r>
            <a:r>
              <a:rPr lang="en-US" sz="1800" b="1" i="0" u="none" strike="noStrike" dirty="0">
                <a:solidFill>
                  <a:srgbClr val="58585B"/>
                </a:solidFill>
                <a:latin typeface="Arial Narrow" panose="020B0606020202030204" pitchFamily="34" charset="0"/>
              </a:rPr>
              <a:t>less access to housing rehabilitation </a:t>
            </a:r>
            <a:r>
              <a:rPr lang="en-US" sz="1800" i="0" u="none" strike="noStrike" dirty="0">
                <a:solidFill>
                  <a:srgbClr val="58585B"/>
                </a:solidFill>
                <a:latin typeface="Arial Narrow" panose="020B0606020202030204" pitchFamily="34" charset="0"/>
              </a:rPr>
              <a:t>(15 KIs out of 54).</a:t>
            </a:r>
          </a:p>
        </p:txBody>
      </p:sp>
    </p:spTree>
    <p:extLst>
      <p:ext uri="{BB962C8B-B14F-4D97-AF65-F5344CB8AC3E}">
        <p14:creationId xmlns:p14="http://schemas.microsoft.com/office/powerpoint/2010/main" val="93475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C4BD4-31DB-466A-9BE4-AD0668DDAB39}"/>
              </a:ext>
            </a:extLst>
          </p:cNvPr>
          <p:cNvSpPr/>
          <p:nvPr/>
        </p:nvSpPr>
        <p:spPr>
          <a:xfrm>
            <a:off x="395337" y="1278299"/>
            <a:ext cx="3884397"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basic public services</a:t>
            </a:r>
          </a:p>
        </p:txBody>
      </p:sp>
      <p:sp>
        <p:nvSpPr>
          <p:cNvPr id="12" name="Title 1">
            <a:extLst>
              <a:ext uri="{FF2B5EF4-FFF2-40B4-BE49-F238E27FC236}">
                <a16:creationId xmlns:a16="http://schemas.microsoft.com/office/drawing/2014/main"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9F78F469-18F7-4EB3-9635-EDF1C5C83DA4}"/>
              </a:ext>
            </a:extLst>
          </p:cNvPr>
          <p:cNvSpPr/>
          <p:nvPr/>
        </p:nvSpPr>
        <p:spPr>
          <a:xfrm>
            <a:off x="1525829" y="1922430"/>
            <a:ext cx="7198850" cy="646331"/>
          </a:xfrm>
          <a:prstGeom prst="rect">
            <a:avLst/>
          </a:prstGeom>
        </p:spPr>
        <p:txBody>
          <a:bodyPr wrap="square">
            <a:spAutoFit/>
          </a:bodyPr>
          <a:lstStyle/>
          <a:p>
            <a:pPr marR="0" algn="just" rtl="0"/>
            <a:r>
              <a:rPr lang="en-US" sz="1800" i="0" u="none" strike="noStrike" dirty="0">
                <a:solidFill>
                  <a:srgbClr val="58585B"/>
                </a:solidFill>
                <a:latin typeface="Arial Narrow" panose="020B0606020202030204" pitchFamily="34" charset="0"/>
              </a:rPr>
              <a:t>(out of 54) </a:t>
            </a:r>
            <a:r>
              <a:rPr lang="en-US" sz="1800" b="0" i="0" u="none" strike="noStrike" dirty="0">
                <a:solidFill>
                  <a:srgbClr val="58585B"/>
                </a:solidFill>
                <a:latin typeface="Arial Narrow" panose="020B0606020202030204" pitchFamily="34" charset="0"/>
              </a:rPr>
              <a:t>reported </a:t>
            </a:r>
            <a:r>
              <a:rPr lang="en-US" sz="1800" b="1" i="0" u="none" strike="noStrike" dirty="0">
                <a:solidFill>
                  <a:srgbClr val="58585B"/>
                </a:solidFill>
                <a:latin typeface="Arial Narrow" panose="020B0606020202030204" pitchFamily="34" charset="0"/>
              </a:rPr>
              <a:t>unequal</a:t>
            </a:r>
            <a:r>
              <a:rPr lang="en-US" sz="1800" b="0" i="0" u="none" strike="noStrike" dirty="0">
                <a:solidFill>
                  <a:srgbClr val="58585B"/>
                </a:solidFill>
                <a:latin typeface="Arial Narrow" panose="020B0606020202030204" pitchFamily="34" charset="0"/>
              </a:rPr>
              <a:t> access to basic public services namely healthcare, water and sanitation.</a:t>
            </a:r>
          </a:p>
        </p:txBody>
      </p:sp>
      <p:sp>
        <p:nvSpPr>
          <p:cNvPr id="17" name="Rectangle 16">
            <a:extLst>
              <a:ext uri="{FF2B5EF4-FFF2-40B4-BE49-F238E27FC236}">
                <a16:creationId xmlns:a16="http://schemas.microsoft.com/office/drawing/2014/main" id="{51B47FA0-C698-474D-869A-938D27CB570B}"/>
              </a:ext>
            </a:extLst>
          </p:cNvPr>
          <p:cNvSpPr/>
          <p:nvPr/>
        </p:nvSpPr>
        <p:spPr>
          <a:xfrm>
            <a:off x="627813" y="5055024"/>
            <a:ext cx="8096866"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An IDP KI reported</a:t>
            </a:r>
            <a:r>
              <a:rPr lang="en-US" sz="1800" b="1" i="0" u="none" strike="noStrike" dirty="0">
                <a:solidFill>
                  <a:srgbClr val="58585B"/>
                </a:solidFill>
                <a:latin typeface="Arial Narrow" panose="020B0606020202030204" pitchFamily="34" charset="0"/>
              </a:rPr>
              <a:t> that the department granting civil status documents was closed</a:t>
            </a:r>
            <a:r>
              <a:rPr lang="en-US" sz="1800" b="0" i="0" u="none" strike="noStrike" dirty="0">
                <a:solidFill>
                  <a:srgbClr val="58585B"/>
                </a:solidFill>
                <a:latin typeface="Arial Narrow" panose="020B0606020202030204" pitchFamily="34" charset="0"/>
              </a:rPr>
              <a:t> during the period around data collection, affecting access to </a:t>
            </a:r>
            <a:r>
              <a:rPr lang="en-US" sz="1800" b="1" i="0" u="none" strike="noStrike" dirty="0">
                <a:solidFill>
                  <a:srgbClr val="58585B"/>
                </a:solidFill>
                <a:latin typeface="Arial Narrow" panose="020B0606020202030204" pitchFamily="34" charset="0"/>
              </a:rPr>
              <a:t>identity documentation</a:t>
            </a:r>
            <a:r>
              <a:rPr lang="en-US" sz="1800" b="0" i="0" u="none" strike="noStrike" dirty="0">
                <a:solidFill>
                  <a:srgbClr val="58585B"/>
                </a:solidFill>
                <a:latin typeface="Arial Narrow" panose="020B0606020202030204" pitchFamily="34" charset="0"/>
              </a:rPr>
              <a:t>.</a:t>
            </a:r>
          </a:p>
        </p:txBody>
      </p:sp>
      <p:sp>
        <p:nvSpPr>
          <p:cNvPr id="24" name="Rectangle 23">
            <a:extLst>
              <a:ext uri="{FF2B5EF4-FFF2-40B4-BE49-F238E27FC236}">
                <a16:creationId xmlns:a16="http://schemas.microsoft.com/office/drawing/2014/main" id="{889FB5CE-346D-4E25-841C-97F44347012D}"/>
              </a:ext>
            </a:extLst>
          </p:cNvPr>
          <p:cNvSpPr/>
          <p:nvPr/>
        </p:nvSpPr>
        <p:spPr>
          <a:xfrm>
            <a:off x="401706" y="3810910"/>
            <a:ext cx="4555305"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public judicial mechanisms</a:t>
            </a:r>
          </a:p>
        </p:txBody>
      </p:sp>
      <p:pic>
        <p:nvPicPr>
          <p:cNvPr id="13" name="Picture 12">
            <a:extLst>
              <a:ext uri="{FF2B5EF4-FFF2-40B4-BE49-F238E27FC236}">
                <a16:creationId xmlns:a16="http://schemas.microsoft.com/office/drawing/2014/main" id="{19D35E8A-1FB8-4C1E-BA9A-E4D9C7D64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id="{60D6764F-FC99-4F52-BA21-3D205250E9A5}"/>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a:extLst>
              <a:ext uri="{FF2B5EF4-FFF2-40B4-BE49-F238E27FC236}">
                <a16:creationId xmlns:a16="http://schemas.microsoft.com/office/drawing/2014/main" id="{457C608F-ACD9-488F-824D-EF2AD0BB90CA}"/>
              </a:ext>
            </a:extLst>
          </p:cNvPr>
          <p:cNvSpPr/>
          <p:nvPr/>
        </p:nvSpPr>
        <p:spPr>
          <a:xfrm>
            <a:off x="594164" y="1978954"/>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15 KIs</a:t>
            </a:r>
          </a:p>
        </p:txBody>
      </p:sp>
      <p:sp>
        <p:nvSpPr>
          <p:cNvPr id="21" name="TextBox 20">
            <a:extLst>
              <a:ext uri="{FF2B5EF4-FFF2-40B4-BE49-F238E27FC236}">
                <a16:creationId xmlns:a16="http://schemas.microsoft.com/office/drawing/2014/main" id="{436A7A1C-9DF0-4923-8124-4CADE1B0418E}"/>
              </a:ext>
            </a:extLst>
          </p:cNvPr>
          <p:cNvSpPr txBox="1"/>
          <p:nvPr/>
        </p:nvSpPr>
        <p:spPr>
          <a:xfrm>
            <a:off x="627813" y="2679609"/>
            <a:ext cx="8096866" cy="646331"/>
          </a:xfrm>
          <a:prstGeom prst="rect">
            <a:avLst/>
          </a:prstGeom>
          <a:noFill/>
        </p:spPr>
        <p:txBody>
          <a:bodyPr wrap="square">
            <a:spAutoFit/>
          </a:bodyPr>
          <a:lstStyle/>
          <a:p>
            <a:pPr algn="just"/>
            <a:r>
              <a:rPr lang="en-US" sz="1800" b="1" i="0" u="none" strike="noStrike" dirty="0">
                <a:solidFill>
                  <a:srgbClr val="58585B"/>
                </a:solidFill>
                <a:latin typeface="Arial Narrow" panose="020B0606020202030204" pitchFamily="34" charset="0"/>
              </a:rPr>
              <a:t>IDPs</a:t>
            </a:r>
            <a:r>
              <a:rPr lang="en-US" sz="1800" b="0" i="0" u="none" strike="noStrike" dirty="0">
                <a:solidFill>
                  <a:srgbClr val="58585B"/>
                </a:solidFill>
                <a:latin typeface="Arial Narrow" panose="020B0606020202030204" pitchFamily="34" charset="0"/>
              </a:rPr>
              <a:t> and </a:t>
            </a:r>
            <a:r>
              <a:rPr lang="en-US" sz="1800" b="1" i="0" u="none" strike="noStrike" dirty="0">
                <a:solidFill>
                  <a:srgbClr val="58585B"/>
                </a:solidFill>
                <a:latin typeface="Arial Narrow" panose="020B0606020202030204" pitchFamily="34" charset="0"/>
              </a:rPr>
              <a:t>returnees </a:t>
            </a:r>
            <a:r>
              <a:rPr lang="en-US" sz="1800" b="0" i="0" u="none" strike="noStrike" dirty="0">
                <a:solidFill>
                  <a:srgbClr val="58585B"/>
                </a:solidFill>
                <a:latin typeface="Arial Narrow" panose="020B0606020202030204" pitchFamily="34" charset="0"/>
              </a:rPr>
              <a:t>were perceived to</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have </a:t>
            </a:r>
            <a:r>
              <a:rPr lang="en-US" sz="1800" b="1" i="0" u="none" strike="noStrike" dirty="0">
                <a:solidFill>
                  <a:srgbClr val="58585B"/>
                </a:solidFill>
                <a:latin typeface="Arial Narrow" panose="020B0606020202030204" pitchFamily="34" charset="0"/>
              </a:rPr>
              <a:t>less access to basic public services </a:t>
            </a:r>
            <a:r>
              <a:rPr lang="en-US" sz="1800" b="0" i="0" u="none" strike="noStrike" dirty="0">
                <a:solidFill>
                  <a:srgbClr val="58585B"/>
                </a:solidFill>
                <a:latin typeface="Arial Narrow" panose="020B0606020202030204" pitchFamily="34" charset="0"/>
              </a:rPr>
              <a:t>due to having </a:t>
            </a:r>
            <a:r>
              <a:rPr lang="en-US" sz="1800" b="1" i="0" u="none" strike="noStrike" dirty="0">
                <a:solidFill>
                  <a:srgbClr val="58585B"/>
                </a:solidFill>
                <a:latin typeface="Arial Narrow" panose="020B0606020202030204" pitchFamily="34" charset="0"/>
              </a:rPr>
              <a:t>less connections </a:t>
            </a:r>
            <a:r>
              <a:rPr lang="en-US" sz="1800" i="0" u="none" strike="noStrike" dirty="0">
                <a:solidFill>
                  <a:srgbClr val="58585B"/>
                </a:solidFill>
                <a:latin typeface="Arial Narrow" panose="020B0606020202030204" pitchFamily="34" charset="0"/>
              </a:rPr>
              <a:t>(15 KIs).</a:t>
            </a:r>
            <a:endParaRPr lang="en-US" sz="1800" b="0" i="0" u="none" strike="noStrike" dirty="0">
              <a:solidFill>
                <a:srgbClr val="58585B"/>
              </a:solidFill>
              <a:latin typeface="Arial Narrow" panose="020B0606020202030204" pitchFamily="34" charset="0"/>
            </a:endParaRPr>
          </a:p>
        </p:txBody>
      </p:sp>
      <p:sp>
        <p:nvSpPr>
          <p:cNvPr id="15" name="TextBox 14">
            <a:extLst>
              <a:ext uri="{FF2B5EF4-FFF2-40B4-BE49-F238E27FC236}">
                <a16:creationId xmlns:a16="http://schemas.microsoft.com/office/drawing/2014/main" id="{7676FBD0-1257-4A25-840F-947D7B07669B}"/>
              </a:ext>
            </a:extLst>
          </p:cNvPr>
          <p:cNvSpPr txBox="1"/>
          <p:nvPr/>
        </p:nvSpPr>
        <p:spPr>
          <a:xfrm>
            <a:off x="1525829" y="4268173"/>
            <a:ext cx="7198850" cy="646331"/>
          </a:xfrm>
          <a:prstGeom prst="rect">
            <a:avLst/>
          </a:prstGeom>
          <a:noFill/>
        </p:spPr>
        <p:txBody>
          <a:bodyPr wrap="square">
            <a:spAutoFit/>
          </a:bodyPr>
          <a:lstStyle/>
          <a:p>
            <a:pPr marR="0" algn="just" rtl="0">
              <a:spcAft>
                <a:spcPts val="1200"/>
              </a:spcAft>
            </a:pPr>
            <a:r>
              <a:rPr lang="en-US" sz="1800" b="0" i="0" u="none" strike="noStrike" dirty="0">
                <a:solidFill>
                  <a:srgbClr val="58585B"/>
                </a:solidFill>
                <a:latin typeface="Arial Narrow" panose="020B0606020202030204" pitchFamily="34" charset="0"/>
              </a:rPr>
              <a:t>(out of 54) reported that access to public judicial mechanisms was </a:t>
            </a:r>
            <a:r>
              <a:rPr lang="en-US" sz="1800" b="1" i="0" u="none" strike="noStrike" dirty="0">
                <a:solidFill>
                  <a:srgbClr val="58585B"/>
                </a:solidFill>
                <a:latin typeface="Arial Narrow" panose="020B0606020202030204" pitchFamily="34" charset="0"/>
              </a:rPr>
              <a:t>equal</a:t>
            </a:r>
            <a:r>
              <a:rPr lang="en-US" sz="1800" b="0" i="0" u="none" strike="noStrike" dirty="0">
                <a:solidFill>
                  <a:srgbClr val="58585B"/>
                </a:solidFill>
                <a:latin typeface="Arial Narrow" panose="020B0606020202030204" pitchFamily="34" charset="0"/>
              </a:rPr>
              <a:t> for all population groups.</a:t>
            </a:r>
          </a:p>
        </p:txBody>
      </p:sp>
      <p:sp>
        <p:nvSpPr>
          <p:cNvPr id="16" name="Rectangle 15">
            <a:extLst>
              <a:ext uri="{FF2B5EF4-FFF2-40B4-BE49-F238E27FC236}">
                <a16:creationId xmlns:a16="http://schemas.microsoft.com/office/drawing/2014/main" id="{4DE200E9-BAFD-42CE-B9BC-6A028CAE83E7}"/>
              </a:ext>
            </a:extLst>
          </p:cNvPr>
          <p:cNvSpPr/>
          <p:nvPr/>
        </p:nvSpPr>
        <p:spPr>
          <a:xfrm>
            <a:off x="600792" y="4331216"/>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53 KIs</a:t>
            </a:r>
          </a:p>
        </p:txBody>
      </p:sp>
    </p:spTree>
    <p:extLst>
      <p:ext uri="{BB962C8B-B14F-4D97-AF65-F5344CB8AC3E}">
        <p14:creationId xmlns:p14="http://schemas.microsoft.com/office/powerpoint/2010/main" val="127678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9B385-8FAA-444C-8A6E-06F4F68BB3AA}"/>
              </a:ext>
            </a:extLst>
          </p:cNvPr>
          <p:cNvSpPr/>
          <p:nvPr/>
        </p:nvSpPr>
        <p:spPr>
          <a:xfrm>
            <a:off x="508096" y="1275773"/>
            <a:ext cx="8635904"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humanitarian aid and presence of NGOs</a:t>
            </a:r>
          </a:p>
        </p:txBody>
      </p:sp>
      <p:sp>
        <p:nvSpPr>
          <p:cNvPr id="15" name="Rectangle 14">
            <a:extLst>
              <a:ext uri="{FF2B5EF4-FFF2-40B4-BE49-F238E27FC236}">
                <a16:creationId xmlns:a16="http://schemas.microsoft.com/office/drawing/2014/main" id="{ADA9022D-509D-4163-B58B-A50F1E00754B}"/>
              </a:ext>
            </a:extLst>
          </p:cNvPr>
          <p:cNvSpPr/>
          <p:nvPr/>
        </p:nvSpPr>
        <p:spPr>
          <a:xfrm>
            <a:off x="651668" y="4238751"/>
            <a:ext cx="8045940" cy="369332"/>
          </a:xfrm>
          <a:prstGeom prst="rect">
            <a:avLst/>
          </a:prstGeom>
        </p:spPr>
        <p:txBody>
          <a:bodyPr wrap="square">
            <a:spAutoFit/>
          </a:bodyPr>
          <a:lstStyle/>
          <a:p>
            <a:pPr algn="just"/>
            <a:r>
              <a:rPr lang="en-US" b="1" dirty="0">
                <a:solidFill>
                  <a:srgbClr val="EE5859"/>
                </a:solidFill>
                <a:latin typeface="Trade Gothic LT Std Bold" panose="020B0804050502020204" pitchFamily="34" charset="0"/>
              </a:rPr>
              <a:t>Reported most needed projects or activities in Yathreb </a:t>
            </a:r>
            <a:r>
              <a:rPr lang="en-US" sz="1600" b="1" dirty="0">
                <a:solidFill>
                  <a:srgbClr val="58595A"/>
                </a:solidFill>
                <a:latin typeface="Trade Gothic LT Std Bold" panose="020B0804050502020204" pitchFamily="34" charset="0"/>
              </a:rPr>
              <a:t>(out of 42 KIs)</a:t>
            </a:r>
            <a:endParaRPr lang="en-GB" sz="1600" b="1" dirty="0">
              <a:solidFill>
                <a:srgbClr val="EE5859"/>
              </a:solidFill>
              <a:latin typeface="Trade Gothic LT Std Bold" panose="020B0804050502020204" pitchFamily="34" charset="0"/>
            </a:endParaRPr>
          </a:p>
        </p:txBody>
      </p:sp>
      <p:sp>
        <p:nvSpPr>
          <p:cNvPr id="18" name="Rectangle 17">
            <a:extLst>
              <a:ext uri="{FF2B5EF4-FFF2-40B4-BE49-F238E27FC236}">
                <a16:creationId xmlns:a16="http://schemas.microsoft.com/office/drawing/2014/main" id="{B7506D5B-E1E8-4FF4-BB9F-81643A084010}"/>
              </a:ext>
            </a:extLst>
          </p:cNvPr>
          <p:cNvSpPr/>
          <p:nvPr/>
        </p:nvSpPr>
        <p:spPr>
          <a:xfrm>
            <a:off x="4873946" y="4607412"/>
            <a:ext cx="3133232" cy="1477328"/>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Livelihoods</a:t>
            </a:r>
            <a:endParaRPr lang="en-US" sz="1800" b="1" i="0" u="none" strike="noStrike" dirty="0">
              <a:solidFill>
                <a:srgbClr val="94A0A9"/>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Housing rehabilitation</a:t>
            </a:r>
            <a:endParaRPr lang="en-US" sz="1800" b="0" i="0" u="none" strike="noStrike" dirty="0">
              <a:solidFill>
                <a:srgbClr val="ED5959"/>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Infrastructure rehabilitation </a:t>
            </a:r>
          </a:p>
          <a:p>
            <a:pPr marR="0" algn="just" rtl="0"/>
            <a:r>
              <a:rPr lang="en-US" sz="1800" b="0" i="0" u="none" strike="noStrike" dirty="0">
                <a:solidFill>
                  <a:srgbClr val="58585B"/>
                </a:solidFill>
                <a:latin typeface="Arial Narrow" panose="020B0606020202030204" pitchFamily="34" charset="0"/>
              </a:rPr>
              <a:t>Social cohesion</a:t>
            </a:r>
          </a:p>
          <a:p>
            <a:pPr marR="0" algn="just" rtl="0"/>
            <a:r>
              <a:rPr lang="en-US" sz="1800" b="0" i="0" u="none" strike="noStrike" dirty="0">
                <a:solidFill>
                  <a:srgbClr val="58585B"/>
                </a:solidFill>
                <a:latin typeface="Arial Narrow" panose="020B0606020202030204" pitchFamily="34" charset="0"/>
              </a:rPr>
              <a:t>Food and NFIs</a:t>
            </a:r>
            <a:endParaRPr lang="en-US" sz="1600" b="0" i="0" u="none" strike="noStrike" dirty="0">
              <a:solidFill>
                <a:srgbClr val="58585B"/>
              </a:solidFill>
              <a:latin typeface="Arial Narrow" panose="020B0606020202030204" pitchFamily="34" charset="0"/>
            </a:endParaRPr>
          </a:p>
        </p:txBody>
      </p:sp>
      <p:sp>
        <p:nvSpPr>
          <p:cNvPr id="19" name="Rectangle 18">
            <a:extLst>
              <a:ext uri="{FF2B5EF4-FFF2-40B4-BE49-F238E27FC236}">
                <a16:creationId xmlns:a16="http://schemas.microsoft.com/office/drawing/2014/main" id="{9745A5D4-8279-4FED-A451-88B3E15D5228}"/>
              </a:ext>
            </a:extLst>
          </p:cNvPr>
          <p:cNvSpPr/>
          <p:nvPr/>
        </p:nvSpPr>
        <p:spPr>
          <a:xfrm>
            <a:off x="7158741" y="4622680"/>
            <a:ext cx="845508" cy="1477328"/>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33 KIs</a:t>
            </a:r>
            <a:endParaRPr lang="en-US" sz="1800" b="1" i="0" u="none" strike="noStrike" dirty="0">
              <a:solidFill>
                <a:srgbClr val="94A0A9"/>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  </a:t>
            </a:r>
            <a:r>
              <a:rPr lang="en-US" sz="1800" b="1" i="0" u="none" strike="noStrike" dirty="0">
                <a:solidFill>
                  <a:srgbClr val="95A0A9"/>
                </a:solidFill>
                <a:latin typeface="Arial Narrow" panose="020B0606020202030204" pitchFamily="34" charset="0"/>
              </a:rPr>
              <a:t>9 KIs</a:t>
            </a:r>
          </a:p>
          <a:p>
            <a:pPr marR="0" algn="just" rtl="0"/>
            <a:r>
              <a:rPr lang="en-US" sz="1800" b="1" i="0" u="none" strike="noStrike" dirty="0">
                <a:solidFill>
                  <a:srgbClr val="EE5859"/>
                </a:solidFill>
                <a:latin typeface="Arial Narrow" panose="020B0606020202030204" pitchFamily="34" charset="0"/>
              </a:rPr>
              <a:t>  </a:t>
            </a:r>
            <a:r>
              <a:rPr lang="en-US" sz="1800" b="1" i="0" u="none" strike="noStrike" dirty="0">
                <a:solidFill>
                  <a:srgbClr val="F08C8F"/>
                </a:solidFill>
                <a:latin typeface="Arial Narrow" panose="020B0606020202030204" pitchFamily="34" charset="0"/>
              </a:rPr>
              <a:t>7 KIs</a:t>
            </a:r>
          </a:p>
          <a:p>
            <a:pPr marR="0" algn="just" rtl="0"/>
            <a:r>
              <a:rPr lang="en-US" sz="1800" b="1" i="0" u="none" strike="noStrike" dirty="0">
                <a:solidFill>
                  <a:srgbClr val="EE5859"/>
                </a:solidFill>
                <a:latin typeface="Arial Narrow" panose="020B0606020202030204" pitchFamily="34" charset="0"/>
              </a:rPr>
              <a:t>  </a:t>
            </a:r>
            <a:r>
              <a:rPr lang="en-US" sz="1800" b="1" i="0" u="none" strike="noStrike" dirty="0">
                <a:solidFill>
                  <a:srgbClr val="D2CBB8"/>
                </a:solidFill>
                <a:latin typeface="Arial Narrow" panose="020B0606020202030204" pitchFamily="34" charset="0"/>
              </a:rPr>
              <a:t>3 KIs</a:t>
            </a:r>
          </a:p>
          <a:p>
            <a:pPr marR="0" algn="just" rtl="0"/>
            <a:r>
              <a:rPr lang="en-US" sz="1800" b="1" i="0" u="none" strike="noStrike" dirty="0">
                <a:solidFill>
                  <a:srgbClr val="F89E59"/>
                </a:solidFill>
                <a:latin typeface="Arial Narrow" panose="020B0606020202030204" pitchFamily="34" charset="0"/>
              </a:rPr>
              <a:t>  </a:t>
            </a:r>
            <a:r>
              <a:rPr lang="en-US" sz="1800" b="1" i="0" u="none" strike="noStrike" dirty="0">
                <a:solidFill>
                  <a:srgbClr val="ED7376"/>
                </a:solidFill>
                <a:latin typeface="Arial Narrow" panose="020B0606020202030204" pitchFamily="34" charset="0"/>
              </a:rPr>
              <a:t>2 KIs</a:t>
            </a:r>
            <a:endParaRPr lang="en-US" sz="1600" dirty="0">
              <a:solidFill>
                <a:srgbClr val="ED7376"/>
              </a:solidFill>
            </a:endParaRPr>
          </a:p>
        </p:txBody>
      </p:sp>
      <p:sp>
        <p:nvSpPr>
          <p:cNvPr id="23" name="Title 1">
            <a:extLst>
              <a:ext uri="{FF2B5EF4-FFF2-40B4-BE49-F238E27FC236}">
                <a16:creationId xmlns:a16="http://schemas.microsoft.com/office/drawing/2014/main"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on access to services and assistance – data reported by KIs</a:t>
            </a:r>
            <a:endParaRPr lang="en-GB" sz="3200" dirty="0"/>
          </a:p>
        </p:txBody>
      </p:sp>
      <p:pic>
        <p:nvPicPr>
          <p:cNvPr id="11" name="Picture 10">
            <a:extLst>
              <a:ext uri="{FF2B5EF4-FFF2-40B4-BE49-F238E27FC236}">
                <a16:creationId xmlns:a16="http://schemas.microsoft.com/office/drawing/2014/main" id="{62486B96-0092-4E1B-A685-B7FBCA8E9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3" name="TextBox 12">
            <a:extLst>
              <a:ext uri="{FF2B5EF4-FFF2-40B4-BE49-F238E27FC236}">
                <a16:creationId xmlns:a16="http://schemas.microsoft.com/office/drawing/2014/main" id="{A552B198-F791-4F58-8985-580D003DD9BA}"/>
              </a:ext>
            </a:extLst>
          </p:cNvPr>
          <p:cNvSpPr txBox="1"/>
          <p:nvPr/>
        </p:nvSpPr>
        <p:spPr>
          <a:xfrm>
            <a:off x="1470794" y="1862798"/>
            <a:ext cx="7226813" cy="646331"/>
          </a:xfrm>
          <a:prstGeom prst="rect">
            <a:avLst/>
          </a:prstGeom>
          <a:noFill/>
        </p:spPr>
        <p:txBody>
          <a:bodyPr wrap="square">
            <a:spAutoFit/>
          </a:bodyPr>
          <a:lstStyle/>
          <a:p>
            <a:pPr marR="0" algn="just" rtl="0"/>
            <a:r>
              <a:rPr lang="en-US" sz="1800" i="0" u="none" strike="noStrike" dirty="0">
                <a:solidFill>
                  <a:srgbClr val="58585B"/>
                </a:solidFill>
                <a:latin typeface="Arial Narrow" panose="020B0606020202030204" pitchFamily="34" charset="0"/>
              </a:rPr>
              <a:t>(out of 54) </a:t>
            </a:r>
            <a:r>
              <a:rPr lang="en-US" sz="1800" b="0" i="0" u="none" strike="noStrike" dirty="0">
                <a:solidFill>
                  <a:srgbClr val="58585B"/>
                </a:solidFill>
                <a:latin typeface="Arial Narrow" panose="020B0606020202030204" pitchFamily="34" charset="0"/>
              </a:rPr>
              <a:t>reported that there </a:t>
            </a:r>
            <a:r>
              <a:rPr lang="en-US" sz="1800" b="1" i="0" u="none" strike="noStrike" dirty="0">
                <a:solidFill>
                  <a:srgbClr val="58585B"/>
                </a:solidFill>
                <a:latin typeface="Arial Narrow" panose="020B0606020202030204" pitchFamily="34" charset="0"/>
              </a:rPr>
              <a:t>were NGOs implementing activities and projects </a:t>
            </a:r>
            <a:r>
              <a:rPr lang="en-US" sz="1800" b="0" i="0" u="none" strike="noStrike" dirty="0">
                <a:solidFill>
                  <a:srgbClr val="58585B"/>
                </a:solidFill>
                <a:latin typeface="Arial Narrow" panose="020B0606020202030204" pitchFamily="34" charset="0"/>
              </a:rPr>
              <a:t>in Yathreb.</a:t>
            </a:r>
          </a:p>
        </p:txBody>
      </p:sp>
      <p:sp>
        <p:nvSpPr>
          <p:cNvPr id="14" name="Rectangle 13">
            <a:extLst>
              <a:ext uri="{FF2B5EF4-FFF2-40B4-BE49-F238E27FC236}">
                <a16:creationId xmlns:a16="http://schemas.microsoft.com/office/drawing/2014/main" id="{CE1B9AD1-1508-4DFF-9C7D-2E674615AA9E}"/>
              </a:ext>
            </a:extLst>
          </p:cNvPr>
          <p:cNvSpPr/>
          <p:nvPr/>
        </p:nvSpPr>
        <p:spPr>
          <a:xfrm>
            <a:off x="609662" y="1941883"/>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10 KIs</a:t>
            </a:r>
          </a:p>
        </p:txBody>
      </p:sp>
      <p:sp>
        <p:nvSpPr>
          <p:cNvPr id="16" name="TextBox 15">
            <a:extLst>
              <a:ext uri="{FF2B5EF4-FFF2-40B4-BE49-F238E27FC236}">
                <a16:creationId xmlns:a16="http://schemas.microsoft.com/office/drawing/2014/main" id="{AA7CA485-4FBD-48EE-8E6D-F222E6E300B7}"/>
              </a:ext>
            </a:extLst>
          </p:cNvPr>
          <p:cNvSpPr txBox="1"/>
          <p:nvPr/>
        </p:nvSpPr>
        <p:spPr>
          <a:xfrm>
            <a:off x="651666" y="2595721"/>
            <a:ext cx="7602647" cy="369332"/>
          </a:xfrm>
          <a:prstGeom prst="rect">
            <a:avLst/>
          </a:prstGeom>
          <a:noFill/>
        </p:spPr>
        <p:txBody>
          <a:bodyPr wrap="square">
            <a:spAutoFit/>
          </a:bodyPr>
          <a:lstStyle/>
          <a:p>
            <a:pPr marR="0" algn="l" rtl="0"/>
            <a:r>
              <a:rPr lang="en-US" sz="1800" b="1" i="0" u="none" strike="noStrike" dirty="0">
                <a:solidFill>
                  <a:srgbClr val="EE5859"/>
                </a:solidFill>
                <a:latin typeface="Trade Gothic LT Std Bold" panose="020B0804050502020204" pitchFamily="34" charset="0"/>
              </a:rPr>
              <a:t>Reported activities implemented by NGOs </a:t>
            </a:r>
            <a:r>
              <a:rPr lang="en-US" sz="1600" b="1" i="0" u="none" strike="noStrike" dirty="0">
                <a:solidFill>
                  <a:srgbClr val="58595A"/>
                </a:solidFill>
                <a:latin typeface="Trade Gothic LT Std Bold" panose="020B0804050502020204" pitchFamily="34" charset="0"/>
              </a:rPr>
              <a:t>(out of 10 KIs)</a:t>
            </a:r>
          </a:p>
        </p:txBody>
      </p:sp>
      <p:sp>
        <p:nvSpPr>
          <p:cNvPr id="17" name="TextBox 16">
            <a:extLst>
              <a:ext uri="{FF2B5EF4-FFF2-40B4-BE49-F238E27FC236}">
                <a16:creationId xmlns:a16="http://schemas.microsoft.com/office/drawing/2014/main" id="{AEA4EA1C-7C5C-4CB1-9011-49001ADC3535}"/>
              </a:ext>
            </a:extLst>
          </p:cNvPr>
          <p:cNvSpPr txBox="1"/>
          <p:nvPr/>
        </p:nvSpPr>
        <p:spPr>
          <a:xfrm>
            <a:off x="808409" y="3008439"/>
            <a:ext cx="3193748" cy="1200329"/>
          </a:xfrm>
          <a:prstGeom prst="rect">
            <a:avLst/>
          </a:prstGeom>
          <a:noFill/>
        </p:spPr>
        <p:txBody>
          <a:bodyPr wrap="square">
            <a:spAutoFit/>
          </a:bodyPr>
          <a:lstStyle/>
          <a:p>
            <a:pPr marR="0" algn="just" rtl="0"/>
            <a:r>
              <a:rPr lang="en-US" sz="1800" b="0" i="0" u="none" strike="noStrike" dirty="0">
                <a:solidFill>
                  <a:srgbClr val="58585B"/>
                </a:solidFill>
                <a:latin typeface="Arial Narrow" panose="020B0606020202030204" pitchFamily="34" charset="0"/>
              </a:rPr>
              <a:t>Food security </a:t>
            </a:r>
            <a:r>
              <a:rPr lang="en-US" sz="1800" b="0" i="0" u="none" strike="noStrike" dirty="0" err="1">
                <a:solidFill>
                  <a:srgbClr val="58585B"/>
                </a:solidFill>
                <a:latin typeface="Arial Narrow" panose="020B0606020202030204" pitchFamily="34" charset="0"/>
              </a:rPr>
              <a:t>programmes</a:t>
            </a:r>
            <a:endParaRPr lang="en-US" sz="1800" b="1" i="0" u="none" strike="noStrike" dirty="0">
              <a:solidFill>
                <a:srgbClr val="ED5959"/>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Non-food items (NFIs) distributions</a:t>
            </a:r>
          </a:p>
          <a:p>
            <a:pPr marR="0" algn="just" rtl="0"/>
            <a:r>
              <a:rPr lang="en-US" sz="1800" b="0" i="0" u="none" strike="noStrike" dirty="0">
                <a:solidFill>
                  <a:srgbClr val="58585B"/>
                </a:solidFill>
                <a:latin typeface="Arial Narrow" panose="020B0606020202030204" pitchFamily="34" charset="0"/>
              </a:rPr>
              <a:t>Housing rehabilitation</a:t>
            </a:r>
          </a:p>
          <a:p>
            <a:pPr marR="0" algn="just" rtl="0"/>
            <a:r>
              <a:rPr lang="en-US" sz="1800" b="0" i="0" u="none" strike="noStrike" dirty="0">
                <a:solidFill>
                  <a:srgbClr val="58585B"/>
                </a:solidFill>
                <a:latin typeface="Arial Narrow" panose="020B0606020202030204" pitchFamily="34" charset="0"/>
              </a:rPr>
              <a:t>WASH</a:t>
            </a:r>
            <a:endParaRPr lang="en-GB" sz="1600" b="1" i="0" u="none" strike="noStrike" dirty="0">
              <a:solidFill>
                <a:srgbClr val="D2CBB8"/>
              </a:solidFill>
              <a:latin typeface="Arial Narrow" panose="020B0606020202030204" pitchFamily="34" charset="0"/>
            </a:endParaRPr>
          </a:p>
        </p:txBody>
      </p:sp>
      <p:sp>
        <p:nvSpPr>
          <p:cNvPr id="21" name="TextBox 20">
            <a:extLst>
              <a:ext uri="{FF2B5EF4-FFF2-40B4-BE49-F238E27FC236}">
                <a16:creationId xmlns:a16="http://schemas.microsoft.com/office/drawing/2014/main" id="{9E877762-2D67-4E45-BCBD-F8E055DA7B50}"/>
              </a:ext>
            </a:extLst>
          </p:cNvPr>
          <p:cNvSpPr txBox="1"/>
          <p:nvPr/>
        </p:nvSpPr>
        <p:spPr>
          <a:xfrm>
            <a:off x="4051910" y="3021246"/>
            <a:ext cx="825941" cy="1200329"/>
          </a:xfrm>
          <a:prstGeom prst="rect">
            <a:avLst/>
          </a:prstGeom>
          <a:noFill/>
        </p:spPr>
        <p:txBody>
          <a:bodyPr wrap="square">
            <a:spAutoFit/>
          </a:bodyPr>
          <a:lstStyle/>
          <a:p>
            <a:pPr marR="0" algn="just" rtl="0"/>
            <a:r>
              <a:rPr lang="en-US" sz="1800" b="1" i="0" u="none" strike="noStrike" dirty="0">
                <a:solidFill>
                  <a:srgbClr val="58585B"/>
                </a:solidFill>
                <a:latin typeface="Arial Narrow" panose="020B0606020202030204" pitchFamily="34" charset="0"/>
              </a:rPr>
              <a:t>7 KIs</a:t>
            </a:r>
            <a:endParaRPr lang="en-US" sz="1800" b="0" i="0" u="none" strike="noStrike" dirty="0">
              <a:solidFill>
                <a:srgbClr val="58585B"/>
              </a:solidFill>
              <a:latin typeface="Arial Narrow" panose="020B0606020202030204" pitchFamily="34" charset="0"/>
            </a:endParaRPr>
          </a:p>
          <a:p>
            <a:pPr marR="0" algn="just" rtl="0"/>
            <a:r>
              <a:rPr lang="en-US" sz="1800" b="1" i="0" u="none" strike="noStrike" dirty="0">
                <a:solidFill>
                  <a:srgbClr val="58585B"/>
                </a:solidFill>
                <a:latin typeface="Arial Narrow" panose="020B0606020202030204" pitchFamily="34" charset="0"/>
              </a:rPr>
              <a:t>2 KIs</a:t>
            </a:r>
          </a:p>
          <a:p>
            <a:pPr marR="0" algn="just" rtl="0"/>
            <a:r>
              <a:rPr lang="en-US" sz="1800" b="1" i="0" u="none" strike="noStrike" dirty="0">
                <a:solidFill>
                  <a:srgbClr val="58585B"/>
                </a:solidFill>
                <a:latin typeface="Arial Narrow" panose="020B0606020202030204" pitchFamily="34" charset="0"/>
              </a:rPr>
              <a:t>1 KI</a:t>
            </a:r>
          </a:p>
          <a:p>
            <a:pPr marR="0" algn="just" rtl="0"/>
            <a:r>
              <a:rPr lang="en-US" sz="1800" b="1" i="0" u="none" strike="noStrike" dirty="0">
                <a:solidFill>
                  <a:srgbClr val="58585B"/>
                </a:solidFill>
                <a:latin typeface="Arial Narrow" panose="020B0606020202030204" pitchFamily="34" charset="0"/>
              </a:rPr>
              <a:t>1 KI</a:t>
            </a:r>
            <a:endParaRPr lang="en-US" dirty="0"/>
          </a:p>
        </p:txBody>
      </p:sp>
      <p:pic>
        <p:nvPicPr>
          <p:cNvPr id="4" name="Picture 3">
            <a:extLst>
              <a:ext uri="{FF2B5EF4-FFF2-40B4-BE49-F238E27FC236}">
                <a16:creationId xmlns:a16="http://schemas.microsoft.com/office/drawing/2014/main" id="{CA2FB7DA-5C8B-4B6B-951A-5E7A00EC5C9B}"/>
              </a:ext>
            </a:extLst>
          </p:cNvPr>
          <p:cNvPicPr preferRelativeResize="0">
            <a:picLocks/>
          </p:cNvPicPr>
          <p:nvPr/>
        </p:nvPicPr>
        <p:blipFill>
          <a:blip r:embed="rId4"/>
          <a:stretch>
            <a:fillRect/>
          </a:stretch>
        </p:blipFill>
        <p:spPr>
          <a:xfrm>
            <a:off x="4674638" y="3103345"/>
            <a:ext cx="952633" cy="1042416"/>
          </a:xfrm>
          <a:prstGeom prst="rect">
            <a:avLst/>
          </a:prstGeom>
        </p:spPr>
      </p:pic>
      <p:pic>
        <p:nvPicPr>
          <p:cNvPr id="3" name="Picture 2">
            <a:extLst>
              <a:ext uri="{FF2B5EF4-FFF2-40B4-BE49-F238E27FC236}">
                <a16:creationId xmlns:a16="http://schemas.microsoft.com/office/drawing/2014/main" id="{0840DC33-3084-487D-A3AF-4F49551E1829}"/>
              </a:ext>
            </a:extLst>
          </p:cNvPr>
          <p:cNvPicPr>
            <a:picLocks noChangeAspect="1"/>
          </p:cNvPicPr>
          <p:nvPr/>
        </p:nvPicPr>
        <p:blipFill>
          <a:blip r:embed="rId5"/>
          <a:stretch>
            <a:fillRect/>
          </a:stretch>
        </p:blipFill>
        <p:spPr>
          <a:xfrm>
            <a:off x="651666" y="4812868"/>
            <a:ext cx="4219351" cy="1237406"/>
          </a:xfrm>
          <a:prstGeom prst="rect">
            <a:avLst/>
          </a:prstGeom>
        </p:spPr>
      </p:pic>
    </p:spTree>
    <p:extLst>
      <p:ext uri="{BB962C8B-B14F-4D97-AF65-F5344CB8AC3E}">
        <p14:creationId xmlns:p14="http://schemas.microsoft.com/office/powerpoint/2010/main" val="2628821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B0426-9940-4F2F-A14A-EE1C5155940A}"/>
              </a:ext>
            </a:extLst>
          </p:cNvPr>
          <p:cNvSpPr/>
          <p:nvPr/>
        </p:nvSpPr>
        <p:spPr>
          <a:xfrm>
            <a:off x="502921" y="1276904"/>
            <a:ext cx="393673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livelihoods </a:t>
            </a:r>
          </a:p>
        </p:txBody>
      </p:sp>
      <p:sp>
        <p:nvSpPr>
          <p:cNvPr id="8" name="Rectangle 7">
            <a:extLst>
              <a:ext uri="{FF2B5EF4-FFF2-40B4-BE49-F238E27FC236}">
                <a16:creationId xmlns:a16="http://schemas.microsoft.com/office/drawing/2014/main" id="{CB5F7091-BC46-489F-B545-96556B3EECA1}"/>
              </a:ext>
            </a:extLst>
          </p:cNvPr>
          <p:cNvSpPr/>
          <p:nvPr/>
        </p:nvSpPr>
        <p:spPr>
          <a:xfrm>
            <a:off x="1481832" y="1912430"/>
            <a:ext cx="7318143" cy="369332"/>
          </a:xfrm>
          <a:prstGeom prst="rect">
            <a:avLst/>
          </a:prstGeom>
        </p:spPr>
        <p:txBody>
          <a:bodyPr wrap="square">
            <a:spAutoFit/>
          </a:bodyPr>
          <a:lstStyle/>
          <a:p>
            <a:pPr algn="just"/>
            <a:r>
              <a:rPr lang="en-US" sz="1800" b="0" i="0" u="none" strike="noStrike" dirty="0">
                <a:solidFill>
                  <a:srgbClr val="58585B"/>
                </a:solidFill>
                <a:latin typeface="Arial Narrow" panose="020B0606020202030204" pitchFamily="34" charset="0"/>
              </a:rPr>
              <a:t>(out of 54) reported that access to livelihoods was </a:t>
            </a:r>
            <a:r>
              <a:rPr lang="en-US" sz="1800" b="1" i="0" u="none" strike="noStrike" dirty="0">
                <a:solidFill>
                  <a:srgbClr val="58585B"/>
                </a:solidFill>
                <a:latin typeface="Arial Narrow" panose="020B0606020202030204" pitchFamily="34" charset="0"/>
              </a:rPr>
              <a:t>unequal</a:t>
            </a:r>
            <a:r>
              <a:rPr lang="en-US" sz="1800" b="0" i="0" u="none" strike="noStrike" dirty="0">
                <a:solidFill>
                  <a:srgbClr val="58585B"/>
                </a:solidFill>
                <a:latin typeface="Arial Narrow" panose="020B0606020202030204" pitchFamily="34" charset="0"/>
              </a:rPr>
              <a:t>. </a:t>
            </a:r>
          </a:p>
        </p:txBody>
      </p:sp>
      <p:sp>
        <p:nvSpPr>
          <p:cNvPr id="19" name="Title 1">
            <a:extLst>
              <a:ext uri="{FF2B5EF4-FFF2-40B4-BE49-F238E27FC236}">
                <a16:creationId xmlns:a16="http://schemas.microsoft.com/office/drawing/2014/main"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on access to services and assistance – data reported by KIs</a:t>
            </a:r>
            <a:endParaRPr lang="en-GB" sz="3200" dirty="0"/>
          </a:p>
        </p:txBody>
      </p:sp>
      <p:sp>
        <p:nvSpPr>
          <p:cNvPr id="3" name="Rectangle 2">
            <a:extLst>
              <a:ext uri="{FF2B5EF4-FFF2-40B4-BE49-F238E27FC236}">
                <a16:creationId xmlns:a16="http://schemas.microsoft.com/office/drawing/2014/main"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4" name="TextBox 13">
            <a:extLst>
              <a:ext uri="{FF2B5EF4-FFF2-40B4-BE49-F238E27FC236}">
                <a16:creationId xmlns:a16="http://schemas.microsoft.com/office/drawing/2014/main" id="{8BEE33DA-812B-4DC8-9A18-40CF8BF6C9EE}"/>
              </a:ext>
            </a:extLst>
          </p:cNvPr>
          <p:cNvSpPr txBox="1"/>
          <p:nvPr/>
        </p:nvSpPr>
        <p:spPr>
          <a:xfrm>
            <a:off x="541420" y="2789252"/>
            <a:ext cx="8196771" cy="615553"/>
          </a:xfrm>
          <a:prstGeom prst="rect">
            <a:avLst/>
          </a:prstGeom>
          <a:noFill/>
        </p:spPr>
        <p:txBody>
          <a:bodyPr wrap="square">
            <a:spAutoFit/>
          </a:bodyPr>
          <a:lstStyle/>
          <a:p>
            <a:pPr marR="0" algn="just" rtl="0"/>
            <a:r>
              <a:rPr lang="en-US" sz="1800" b="1" i="0" u="none" strike="noStrike" dirty="0">
                <a:solidFill>
                  <a:srgbClr val="EE5859"/>
                </a:solidFill>
                <a:latin typeface="Trade Gothic LT Std Bold" panose="020B0804050502020204" pitchFamily="34" charset="0"/>
              </a:rPr>
              <a:t>Types of jobs reportedly available in Yathreb in 2014 compared to January 2021</a:t>
            </a:r>
          </a:p>
          <a:p>
            <a:pPr marR="0" algn="just" rtl="0"/>
            <a:r>
              <a:rPr lang="en-US" sz="1600" b="1" i="0" u="none" strike="noStrike" dirty="0">
                <a:solidFill>
                  <a:srgbClr val="323232"/>
                </a:solidFill>
                <a:latin typeface="Trade Gothic LT Std Bold" panose="020B0804050502020204" pitchFamily="34" charset="0"/>
              </a:rPr>
              <a:t>(out of 54 KIs)*</a:t>
            </a:r>
          </a:p>
        </p:txBody>
      </p:sp>
      <p:sp>
        <p:nvSpPr>
          <p:cNvPr id="16" name="TextBox 15">
            <a:extLst>
              <a:ext uri="{FF2B5EF4-FFF2-40B4-BE49-F238E27FC236}">
                <a16:creationId xmlns:a16="http://schemas.microsoft.com/office/drawing/2014/main" id="{CF3579AD-D955-46D7-BA6C-79075983C6F0}"/>
              </a:ext>
            </a:extLst>
          </p:cNvPr>
          <p:cNvSpPr txBox="1"/>
          <p:nvPr/>
        </p:nvSpPr>
        <p:spPr>
          <a:xfrm>
            <a:off x="3116403" y="3686167"/>
            <a:ext cx="2630452" cy="2031325"/>
          </a:xfrm>
          <a:prstGeom prst="rect">
            <a:avLst/>
          </a:prstGeom>
          <a:noFill/>
        </p:spPr>
        <p:txBody>
          <a:bodyPr wrap="square">
            <a:spAutoFit/>
          </a:bodyPr>
          <a:lstStyle/>
          <a:p>
            <a:pPr marR="0" algn="ctr" rtl="0"/>
            <a:r>
              <a:rPr lang="en-GB" sz="1800" b="0" i="0" u="none" strike="noStrike" dirty="0">
                <a:solidFill>
                  <a:srgbClr val="58585B"/>
                </a:solidFill>
                <a:latin typeface="Arial Narrow" panose="020B0606020202030204" pitchFamily="34" charset="0"/>
              </a:rPr>
              <a:t>Public education</a:t>
            </a:r>
          </a:p>
          <a:p>
            <a:pPr marR="0" algn="ctr" rtl="0"/>
            <a:r>
              <a:rPr lang="en-GB" sz="1800" b="0" i="0" u="none" strike="noStrike" dirty="0">
                <a:solidFill>
                  <a:srgbClr val="58585B"/>
                </a:solidFill>
                <a:latin typeface="Arial Narrow" panose="020B0606020202030204" pitchFamily="34" charset="0"/>
              </a:rPr>
              <a:t>Construction</a:t>
            </a:r>
          </a:p>
          <a:p>
            <a:pPr marR="0" algn="ctr" rtl="0"/>
            <a:r>
              <a:rPr lang="en-GB" sz="1800" b="0" i="0" u="none" strike="noStrike" dirty="0">
                <a:solidFill>
                  <a:srgbClr val="58585B"/>
                </a:solidFill>
                <a:latin typeface="Arial Narrow" panose="020B0606020202030204" pitchFamily="34" charset="0"/>
              </a:rPr>
              <a:t>Health (public and private)</a:t>
            </a:r>
          </a:p>
          <a:p>
            <a:pPr marR="0" algn="ctr" rtl="0"/>
            <a:r>
              <a:rPr lang="en-GB" sz="1800" b="0" i="0" u="none" strike="noStrike" dirty="0">
                <a:solidFill>
                  <a:srgbClr val="58585B"/>
                </a:solidFill>
                <a:latin typeface="Arial Narrow" panose="020B0606020202030204" pitchFamily="34" charset="0"/>
              </a:rPr>
              <a:t>Agriculture</a:t>
            </a:r>
          </a:p>
          <a:p>
            <a:pPr marR="0" algn="ctr" rtl="0"/>
            <a:r>
              <a:rPr lang="en-GB" sz="1800" b="0" i="0" u="none" strike="noStrike" dirty="0">
                <a:solidFill>
                  <a:srgbClr val="58585B"/>
                </a:solidFill>
                <a:latin typeface="Arial Narrow" panose="020B0606020202030204" pitchFamily="34" charset="0"/>
              </a:rPr>
              <a:t>Finance</a:t>
            </a:r>
          </a:p>
          <a:p>
            <a:pPr marR="0" algn="ctr" rtl="0"/>
            <a:r>
              <a:rPr lang="en-GB" sz="1800" b="0" i="0" u="none" strike="noStrike" dirty="0">
                <a:solidFill>
                  <a:srgbClr val="58585B"/>
                </a:solidFill>
                <a:latin typeface="Arial Narrow" panose="020B0606020202030204" pitchFamily="34" charset="0"/>
              </a:rPr>
              <a:t>Trade and tourism</a:t>
            </a:r>
          </a:p>
          <a:p>
            <a:pPr marR="0" algn="ctr" rtl="0"/>
            <a:r>
              <a:rPr lang="en-GB" sz="1800" b="0" i="0" u="none" strike="noStrike" dirty="0">
                <a:solidFill>
                  <a:srgbClr val="58585B"/>
                </a:solidFill>
                <a:latin typeface="Arial Narrow" panose="020B0606020202030204" pitchFamily="34" charset="0"/>
              </a:rPr>
              <a:t>Public administration</a:t>
            </a:r>
            <a:endParaRPr lang="en-US" sz="1600" dirty="0">
              <a:solidFill>
                <a:srgbClr val="58585A"/>
              </a:solidFill>
            </a:endParaRPr>
          </a:p>
        </p:txBody>
      </p:sp>
      <p:sp>
        <p:nvSpPr>
          <p:cNvPr id="20" name="TextBox 19">
            <a:extLst>
              <a:ext uri="{FF2B5EF4-FFF2-40B4-BE49-F238E27FC236}">
                <a16:creationId xmlns:a16="http://schemas.microsoft.com/office/drawing/2014/main" id="{260E290B-3D8A-4BC7-B4BB-D6E5405DF04D}"/>
              </a:ext>
            </a:extLst>
          </p:cNvPr>
          <p:cNvSpPr txBox="1"/>
          <p:nvPr/>
        </p:nvSpPr>
        <p:spPr>
          <a:xfrm>
            <a:off x="2379483" y="3314500"/>
            <a:ext cx="4899946" cy="338554"/>
          </a:xfrm>
          <a:prstGeom prst="rect">
            <a:avLst/>
          </a:prstGeom>
          <a:noFill/>
        </p:spPr>
        <p:txBody>
          <a:bodyPr wrap="square">
            <a:spAutoFit/>
          </a:bodyPr>
          <a:lstStyle/>
          <a:p>
            <a:pPr marR="0" algn="just" rtl="0"/>
            <a:r>
              <a:rPr lang="en-GB" sz="1600" b="1" i="0" u="none" strike="noStrike" dirty="0">
                <a:solidFill>
                  <a:srgbClr val="58585A"/>
                </a:solidFill>
                <a:latin typeface="Arial Narrow" panose="020B0606020202030204" pitchFamily="34" charset="0"/>
              </a:rPr>
              <a:t>2014                                                                  January 2021</a:t>
            </a:r>
          </a:p>
        </p:txBody>
      </p:sp>
      <p:pic>
        <p:nvPicPr>
          <p:cNvPr id="15" name="Picture 14">
            <a:extLst>
              <a:ext uri="{FF2B5EF4-FFF2-40B4-BE49-F238E27FC236}">
                <a16:creationId xmlns:a16="http://schemas.microsoft.com/office/drawing/2014/main" id="{CB65F0E9-6B57-4B0F-B0C6-5C8EA37DE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7" name="Rectangle 16">
            <a:extLst>
              <a:ext uri="{FF2B5EF4-FFF2-40B4-BE49-F238E27FC236}">
                <a16:creationId xmlns:a16="http://schemas.microsoft.com/office/drawing/2014/main" id="{EFCD7FC5-7B3D-4C76-A442-FE59A3BD1C8E}"/>
              </a:ext>
            </a:extLst>
          </p:cNvPr>
          <p:cNvSpPr/>
          <p:nvPr/>
        </p:nvSpPr>
        <p:spPr>
          <a:xfrm>
            <a:off x="516881" y="1978954"/>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23 KIs</a:t>
            </a:r>
          </a:p>
        </p:txBody>
      </p:sp>
      <p:sp>
        <p:nvSpPr>
          <p:cNvPr id="24" name="TextBox 23">
            <a:extLst>
              <a:ext uri="{FF2B5EF4-FFF2-40B4-BE49-F238E27FC236}">
                <a16:creationId xmlns:a16="http://schemas.microsoft.com/office/drawing/2014/main" id="{2B52A593-A8B3-459D-AE0C-CDCF2DC2CCB5}"/>
              </a:ext>
            </a:extLst>
          </p:cNvPr>
          <p:cNvSpPr txBox="1"/>
          <p:nvPr/>
        </p:nvSpPr>
        <p:spPr>
          <a:xfrm>
            <a:off x="5794633" y="3686167"/>
            <a:ext cx="840259" cy="2031325"/>
          </a:xfrm>
          <a:prstGeom prst="rect">
            <a:avLst/>
          </a:prstGeom>
          <a:noFill/>
        </p:spPr>
        <p:txBody>
          <a:bodyPr wrap="square">
            <a:spAutoFit/>
          </a:bodyPr>
          <a:lstStyle/>
          <a:p>
            <a:pPr marR="0" algn="r" rtl="0"/>
            <a:r>
              <a:rPr lang="en-US" sz="1800" b="1" i="0" u="none" strike="noStrike" dirty="0">
                <a:solidFill>
                  <a:srgbClr val="58585B"/>
                </a:solidFill>
                <a:latin typeface="Arial Narrow" panose="020B0606020202030204" pitchFamily="34" charset="0"/>
              </a:rPr>
              <a:t>35 KIs</a:t>
            </a:r>
          </a:p>
          <a:p>
            <a:pPr marR="0" algn="r" rtl="0"/>
            <a:r>
              <a:rPr lang="en-US" sz="1800" b="1" i="0" u="none" strike="noStrike" dirty="0">
                <a:solidFill>
                  <a:srgbClr val="58585B"/>
                </a:solidFill>
                <a:latin typeface="Arial Narrow" panose="020B0606020202030204" pitchFamily="34" charset="0"/>
              </a:rPr>
              <a:t>20 KIs</a:t>
            </a:r>
          </a:p>
          <a:p>
            <a:pPr marR="0" algn="r" rtl="0"/>
            <a:r>
              <a:rPr lang="en-US" sz="1800" b="1" i="0" u="none" strike="noStrike" dirty="0">
                <a:solidFill>
                  <a:srgbClr val="58585B"/>
                </a:solidFill>
                <a:latin typeface="Arial Narrow" panose="020B0606020202030204" pitchFamily="34" charset="0"/>
              </a:rPr>
              <a:t>  9 KIs</a:t>
            </a:r>
          </a:p>
          <a:p>
            <a:pPr marR="0" algn="r" rtl="0"/>
            <a:r>
              <a:rPr lang="en-US" sz="1800" b="1" i="0" u="none" strike="noStrike" dirty="0">
                <a:solidFill>
                  <a:srgbClr val="58585B"/>
                </a:solidFill>
                <a:latin typeface="Arial Narrow" panose="020B0606020202030204" pitchFamily="34" charset="0"/>
              </a:rPr>
              <a:t>11 KIs</a:t>
            </a:r>
          </a:p>
          <a:p>
            <a:pPr marR="0" algn="r" rtl="0"/>
            <a:r>
              <a:rPr lang="en-US" sz="1800" b="1" i="0" u="none" strike="noStrike" dirty="0">
                <a:solidFill>
                  <a:srgbClr val="58585B"/>
                </a:solidFill>
                <a:latin typeface="Arial Narrow" panose="020B0606020202030204" pitchFamily="34" charset="0"/>
              </a:rPr>
              <a:t>21 KIs</a:t>
            </a:r>
          </a:p>
          <a:p>
            <a:pPr marR="0" algn="r" rtl="0"/>
            <a:r>
              <a:rPr lang="en-US" sz="1800" b="1" i="0" u="none" strike="noStrike" dirty="0">
                <a:solidFill>
                  <a:srgbClr val="58585B"/>
                </a:solidFill>
                <a:latin typeface="Arial Narrow" panose="020B0606020202030204" pitchFamily="34" charset="0"/>
              </a:rPr>
              <a:t>  5 KIs</a:t>
            </a:r>
          </a:p>
          <a:p>
            <a:pPr marR="0" algn="r" rtl="0"/>
            <a:r>
              <a:rPr lang="en-US" sz="1800" b="1" i="0" u="none" strike="noStrike" dirty="0">
                <a:solidFill>
                  <a:srgbClr val="58585B"/>
                </a:solidFill>
                <a:latin typeface="Arial Narrow" panose="020B0606020202030204" pitchFamily="34" charset="0"/>
              </a:rPr>
              <a:t>  1 KI</a:t>
            </a:r>
            <a:endParaRPr lang="en-US" sz="1600" dirty="0"/>
          </a:p>
        </p:txBody>
      </p:sp>
      <p:sp>
        <p:nvSpPr>
          <p:cNvPr id="25" name="TextBox 24">
            <a:extLst>
              <a:ext uri="{FF2B5EF4-FFF2-40B4-BE49-F238E27FC236}">
                <a16:creationId xmlns:a16="http://schemas.microsoft.com/office/drawing/2014/main" id="{084B6D39-EDA0-44CE-A287-5AD00232F2A6}"/>
              </a:ext>
            </a:extLst>
          </p:cNvPr>
          <p:cNvSpPr txBox="1"/>
          <p:nvPr/>
        </p:nvSpPr>
        <p:spPr>
          <a:xfrm>
            <a:off x="2125675" y="3679448"/>
            <a:ext cx="942950" cy="2031325"/>
          </a:xfrm>
          <a:prstGeom prst="rect">
            <a:avLst/>
          </a:prstGeom>
          <a:noFill/>
        </p:spPr>
        <p:txBody>
          <a:bodyPr wrap="square">
            <a:spAutoFit/>
          </a:bodyPr>
          <a:lstStyle/>
          <a:p>
            <a:pPr marR="0" algn="just" rtl="0"/>
            <a:r>
              <a:rPr lang="en-US" sz="1800" b="1" i="0" u="none" strike="noStrike" dirty="0">
                <a:solidFill>
                  <a:srgbClr val="58585B"/>
                </a:solidFill>
                <a:latin typeface="Arial Narrow" panose="020B0606020202030204" pitchFamily="34" charset="0"/>
              </a:rPr>
              <a:t>50 KIs</a:t>
            </a:r>
          </a:p>
          <a:p>
            <a:pPr marR="0" algn="just" rtl="0"/>
            <a:r>
              <a:rPr lang="en-US" sz="1800" b="1" i="0" u="none" strike="noStrike" dirty="0">
                <a:solidFill>
                  <a:srgbClr val="58585B"/>
                </a:solidFill>
                <a:latin typeface="Arial Narrow" panose="020B0606020202030204" pitchFamily="34" charset="0"/>
              </a:rPr>
              <a:t>44 KIs</a:t>
            </a:r>
          </a:p>
          <a:p>
            <a:pPr marR="0" algn="just" rtl="0"/>
            <a:r>
              <a:rPr lang="en-US" sz="1800" b="1" i="0" u="none" strike="noStrike" dirty="0">
                <a:solidFill>
                  <a:srgbClr val="58585B"/>
                </a:solidFill>
                <a:latin typeface="Arial Narrow" panose="020B0606020202030204" pitchFamily="34" charset="0"/>
              </a:rPr>
              <a:t>40 KIs</a:t>
            </a:r>
          </a:p>
          <a:p>
            <a:pPr marR="0" algn="just" rtl="0"/>
            <a:r>
              <a:rPr lang="en-US" sz="1800" b="1" i="0" u="none" strike="noStrike" dirty="0">
                <a:solidFill>
                  <a:srgbClr val="58585B"/>
                </a:solidFill>
                <a:latin typeface="Arial Narrow" panose="020B0606020202030204" pitchFamily="34" charset="0"/>
              </a:rPr>
              <a:t>36 KIs</a:t>
            </a:r>
          </a:p>
          <a:p>
            <a:pPr marR="0" algn="just" rtl="0"/>
            <a:r>
              <a:rPr lang="en-US" sz="1800" b="1" i="0" u="none" strike="noStrike" dirty="0">
                <a:solidFill>
                  <a:srgbClr val="58585B"/>
                </a:solidFill>
                <a:latin typeface="Arial Narrow" panose="020B0606020202030204" pitchFamily="34" charset="0"/>
              </a:rPr>
              <a:t>33 KIs</a:t>
            </a:r>
          </a:p>
          <a:p>
            <a:pPr marR="0" algn="just" rtl="0"/>
            <a:r>
              <a:rPr lang="en-US" sz="1800" b="1" i="0" u="none" strike="noStrike" dirty="0">
                <a:solidFill>
                  <a:srgbClr val="58585B"/>
                </a:solidFill>
                <a:latin typeface="Arial Narrow" panose="020B0606020202030204" pitchFamily="34" charset="0"/>
              </a:rPr>
              <a:t>21 KIs</a:t>
            </a:r>
          </a:p>
          <a:p>
            <a:pPr marR="0" algn="just" rtl="0"/>
            <a:r>
              <a:rPr lang="en-US" sz="1800" b="1" i="0" u="none" strike="noStrike" dirty="0">
                <a:solidFill>
                  <a:srgbClr val="58585B"/>
                </a:solidFill>
                <a:latin typeface="Arial Narrow" panose="020B0606020202030204" pitchFamily="34" charset="0"/>
              </a:rPr>
              <a:t>11 KIs</a:t>
            </a:r>
            <a:endParaRPr lang="en-US" sz="1600" dirty="0"/>
          </a:p>
        </p:txBody>
      </p:sp>
      <p:pic>
        <p:nvPicPr>
          <p:cNvPr id="4" name="Picture 3">
            <a:extLst>
              <a:ext uri="{FF2B5EF4-FFF2-40B4-BE49-F238E27FC236}">
                <a16:creationId xmlns:a16="http://schemas.microsoft.com/office/drawing/2014/main" id="{3BF105AB-5830-44DE-A073-2E5DE742DAF6}"/>
              </a:ext>
            </a:extLst>
          </p:cNvPr>
          <p:cNvPicPr preferRelativeResize="0">
            <a:picLocks/>
          </p:cNvPicPr>
          <p:nvPr/>
        </p:nvPicPr>
        <p:blipFill>
          <a:blip r:embed="rId4"/>
          <a:stretch>
            <a:fillRect/>
          </a:stretch>
        </p:blipFill>
        <p:spPr>
          <a:xfrm>
            <a:off x="6682670" y="3715099"/>
            <a:ext cx="914528" cy="1920240"/>
          </a:xfrm>
          <a:prstGeom prst="rect">
            <a:avLst/>
          </a:prstGeom>
        </p:spPr>
      </p:pic>
      <p:pic>
        <p:nvPicPr>
          <p:cNvPr id="6" name="Picture 5">
            <a:extLst>
              <a:ext uri="{FF2B5EF4-FFF2-40B4-BE49-F238E27FC236}">
                <a16:creationId xmlns:a16="http://schemas.microsoft.com/office/drawing/2014/main" id="{75E220AD-B179-4B06-B926-9C06E7EB1786}"/>
              </a:ext>
            </a:extLst>
          </p:cNvPr>
          <p:cNvPicPr preferRelativeResize="0">
            <a:picLocks/>
          </p:cNvPicPr>
          <p:nvPr/>
        </p:nvPicPr>
        <p:blipFill>
          <a:blip r:embed="rId5"/>
          <a:stretch>
            <a:fillRect/>
          </a:stretch>
        </p:blipFill>
        <p:spPr>
          <a:xfrm>
            <a:off x="715632" y="3752098"/>
            <a:ext cx="1362265" cy="1911096"/>
          </a:xfrm>
          <a:prstGeom prst="rect">
            <a:avLst/>
          </a:prstGeom>
        </p:spPr>
      </p:pic>
    </p:spTree>
    <p:extLst>
      <p:ext uri="{BB962C8B-B14F-4D97-AF65-F5344CB8AC3E}">
        <p14:creationId xmlns:p14="http://schemas.microsoft.com/office/powerpoint/2010/main" val="199271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75782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on governance and presence of security forces –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9"/>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Governance and influencing bodies</a:t>
            </a:r>
            <a:endParaRPr lang="en-GB" sz="1400" b="1" dirty="0">
              <a:solidFill>
                <a:srgbClr val="58585B"/>
              </a:solidFill>
              <a:latin typeface="Trade Gothic LT Std Bold" panose="020B0804050502020204" pitchFamily="34" charset="0"/>
            </a:endParaRPr>
          </a:p>
        </p:txBody>
      </p:sp>
      <p:pic>
        <p:nvPicPr>
          <p:cNvPr id="14" name="Picture 13">
            <a:extLst>
              <a:ext uri="{FF2B5EF4-FFF2-40B4-BE49-F238E27FC236}">
                <a16:creationId xmlns:a16="http://schemas.microsoft.com/office/drawing/2014/main" id="{A3A6A338-FF5C-42FC-AB20-01CE7357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7" name="Rectangle 16">
            <a:extLst>
              <a:ext uri="{FF2B5EF4-FFF2-40B4-BE49-F238E27FC236}">
                <a16:creationId xmlns:a16="http://schemas.microsoft.com/office/drawing/2014/main" id="{AF15639E-6961-4B11-860E-F101C2F5DD3A}"/>
              </a:ext>
            </a:extLst>
          </p:cNvPr>
          <p:cNvSpPr/>
          <p:nvPr/>
        </p:nvSpPr>
        <p:spPr>
          <a:xfrm>
            <a:off x="386176" y="4580590"/>
            <a:ext cx="4519186" cy="461665"/>
          </a:xfrm>
          <a:prstGeom prst="rect">
            <a:avLst/>
          </a:prstGeom>
        </p:spPr>
        <p:txBody>
          <a:bodyPr wrap="none">
            <a:spAutoFit/>
          </a:bodyPr>
          <a:lstStyle/>
          <a:p>
            <a:r>
              <a:rPr lang="en-US" sz="2400" dirty="0">
                <a:solidFill>
                  <a:srgbClr val="EE5859"/>
                </a:solidFill>
                <a:latin typeface="humanitarian-icons-v02" panose="02000503000000000000" pitchFamily="2" charset="0"/>
              </a:rPr>
              <a:t></a:t>
            </a:r>
            <a:r>
              <a:rPr lang="en-US" sz="2000" b="1" dirty="0">
                <a:solidFill>
                  <a:srgbClr val="EE5859"/>
                </a:solidFill>
                <a:latin typeface="TradeGothicLTPro-Bold" panose="020B0803040303020004" pitchFamily="34" charset="0"/>
              </a:rPr>
              <a:t> </a:t>
            </a:r>
            <a:r>
              <a:rPr lang="en-US" sz="2000" b="1" dirty="0">
                <a:solidFill>
                  <a:srgbClr val="EE5859"/>
                </a:solidFill>
                <a:latin typeface="Trade Gothic LT Std Bold" panose="020B0804050502020204" pitchFamily="34" charset="0"/>
              </a:rPr>
              <a:t>Perceived presence of security forces</a:t>
            </a:r>
          </a:p>
        </p:txBody>
      </p:sp>
      <p:sp>
        <p:nvSpPr>
          <p:cNvPr id="19" name="Rectangle 18">
            <a:extLst>
              <a:ext uri="{FF2B5EF4-FFF2-40B4-BE49-F238E27FC236}">
                <a16:creationId xmlns:a16="http://schemas.microsoft.com/office/drawing/2014/main" id="{38174413-884E-4A8B-A282-7F071D0487BB}"/>
              </a:ext>
            </a:extLst>
          </p:cNvPr>
          <p:cNvSpPr/>
          <p:nvPr/>
        </p:nvSpPr>
        <p:spPr>
          <a:xfrm>
            <a:off x="459787" y="5105890"/>
            <a:ext cx="8227010" cy="923330"/>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All KIs (54 KIs) reported that the presence of the security forces contributed </a:t>
            </a:r>
            <a:r>
              <a:rPr lang="en-US" sz="1800" b="1" i="0" u="none" strike="noStrike" dirty="0">
                <a:solidFill>
                  <a:srgbClr val="58585B"/>
                </a:solidFill>
                <a:latin typeface="Arial Narrow" panose="020B0606020202030204" pitchFamily="34" charset="0"/>
              </a:rPr>
              <a:t>positively to a feeling of safety</a:t>
            </a:r>
            <a:r>
              <a:rPr lang="en-US" dirty="0">
                <a:solidFill>
                  <a:srgbClr val="58585B"/>
                </a:solidFill>
                <a:latin typeface="Arial Narrow" panose="020B0606020202030204" pitchFamily="34" charset="0"/>
              </a:rPr>
              <a:t> and that they </a:t>
            </a:r>
            <a:r>
              <a:rPr lang="en-US" sz="1800" b="0" i="0" u="none" strike="noStrike" dirty="0">
                <a:solidFill>
                  <a:srgbClr val="58585B"/>
                </a:solidFill>
                <a:latin typeface="Arial Narrow" panose="020B0606020202030204" pitchFamily="34" charset="0"/>
              </a:rPr>
              <a:t>are </a:t>
            </a:r>
            <a:r>
              <a:rPr lang="en-US" sz="1800" b="1" i="0" u="none" strike="noStrike" dirty="0">
                <a:solidFill>
                  <a:srgbClr val="58585B"/>
                </a:solidFill>
                <a:latin typeface="Arial Narrow" panose="020B0606020202030204" pitchFamily="34" charset="0"/>
              </a:rPr>
              <a:t>effective in resolving disputes</a:t>
            </a:r>
            <a:r>
              <a:rPr lang="en-US" sz="1800" b="0" i="0" u="none" strike="noStrike" dirty="0">
                <a:solidFill>
                  <a:srgbClr val="58585B"/>
                </a:solidFill>
                <a:latin typeface="Arial Narrow" panose="020B0606020202030204" pitchFamily="34" charset="0"/>
              </a:rPr>
              <a:t> within </a:t>
            </a:r>
            <a:r>
              <a:rPr lang="en-US" sz="1800" b="0" i="0" u="none" strike="noStrike" dirty="0" err="1">
                <a:solidFill>
                  <a:srgbClr val="58585B"/>
                </a:solidFill>
                <a:latin typeface="Arial Narrow" panose="020B0606020202030204" pitchFamily="34" charset="0"/>
              </a:rPr>
              <a:t>neighbourhoods</a:t>
            </a:r>
            <a:r>
              <a:rPr lang="en-US" sz="1800" b="0" i="0" u="none" strike="noStrike" dirty="0">
                <a:solidFill>
                  <a:srgbClr val="58585B"/>
                </a:solidFill>
                <a:latin typeface="Arial Narrow" panose="020B0606020202030204" pitchFamily="34" charset="0"/>
              </a:rPr>
              <a:t> and between different villages.</a:t>
            </a:r>
          </a:p>
        </p:txBody>
      </p:sp>
      <p:sp>
        <p:nvSpPr>
          <p:cNvPr id="20" name="TextBox 19">
            <a:extLst>
              <a:ext uri="{FF2B5EF4-FFF2-40B4-BE49-F238E27FC236}">
                <a16:creationId xmlns:a16="http://schemas.microsoft.com/office/drawing/2014/main" id="{8DA3D0AB-4A89-4AF1-93D8-300D5876DA27}"/>
              </a:ext>
            </a:extLst>
          </p:cNvPr>
          <p:cNvSpPr txBox="1"/>
          <p:nvPr/>
        </p:nvSpPr>
        <p:spPr>
          <a:xfrm>
            <a:off x="459786" y="1920430"/>
            <a:ext cx="7755299" cy="369332"/>
          </a:xfrm>
          <a:prstGeom prst="rect">
            <a:avLst/>
          </a:prstGeom>
          <a:noFill/>
        </p:spPr>
        <p:txBody>
          <a:bodyPr wrap="square">
            <a:spAutoFit/>
          </a:bodyPr>
          <a:lstStyle/>
          <a:p>
            <a:pPr marR="0" algn="l" rtl="0"/>
            <a:r>
              <a:rPr lang="en-US" b="1" i="0" u="none" strike="noStrike" dirty="0">
                <a:solidFill>
                  <a:srgbClr val="EE5859"/>
                </a:solidFill>
                <a:latin typeface="Trade Gothic LT Std Bold" panose="020B0804050502020204" pitchFamily="34" charset="0"/>
              </a:rPr>
              <a:t>Reported most influential bodies in governance </a:t>
            </a:r>
            <a:r>
              <a:rPr lang="en-US" sz="1600" b="1" i="0" u="none" strike="noStrike" dirty="0">
                <a:solidFill>
                  <a:srgbClr val="58585B"/>
                </a:solidFill>
                <a:latin typeface="Trade Gothic LT Std Bold" panose="020B0804050502020204" pitchFamily="34" charset="0"/>
              </a:rPr>
              <a:t>(out of 54 KIs)*</a:t>
            </a:r>
            <a:endParaRPr lang="en-US" dirty="0"/>
          </a:p>
        </p:txBody>
      </p:sp>
      <p:sp>
        <p:nvSpPr>
          <p:cNvPr id="21" name="Rectangle 20">
            <a:extLst>
              <a:ext uri="{FF2B5EF4-FFF2-40B4-BE49-F238E27FC236}">
                <a16:creationId xmlns:a16="http://schemas.microsoft.com/office/drawing/2014/main" id="{5A8924FC-BCAC-4D49-B7FB-11D1D22BF5F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3" name="TextBox 22">
            <a:extLst>
              <a:ext uri="{FF2B5EF4-FFF2-40B4-BE49-F238E27FC236}">
                <a16:creationId xmlns:a16="http://schemas.microsoft.com/office/drawing/2014/main" id="{CDF32662-E7CD-4777-AB83-F98BCC556DF8}"/>
              </a:ext>
            </a:extLst>
          </p:cNvPr>
          <p:cNvSpPr txBox="1"/>
          <p:nvPr/>
        </p:nvSpPr>
        <p:spPr>
          <a:xfrm>
            <a:off x="689428" y="2343057"/>
            <a:ext cx="4572000" cy="830997"/>
          </a:xfrm>
          <a:prstGeom prst="rect">
            <a:avLst/>
          </a:prstGeom>
          <a:noFill/>
        </p:spPr>
        <p:txBody>
          <a:bodyPr wrap="square">
            <a:spAutoFit/>
          </a:bodyPr>
          <a:lstStyle/>
          <a:p>
            <a:pPr marR="0" algn="just" rtl="0"/>
            <a:r>
              <a:rPr lang="en-GB" sz="1600" b="0" i="0" u="none" strike="noStrike" dirty="0">
                <a:solidFill>
                  <a:srgbClr val="58585B"/>
                </a:solidFill>
                <a:latin typeface="Arial Narrow" panose="020B0606020202030204" pitchFamily="34" charset="0"/>
              </a:rPr>
              <a:t>Local authorities		</a:t>
            </a:r>
            <a:r>
              <a:rPr lang="en-GB" sz="1600" b="1" i="0" u="none" strike="noStrike" dirty="0">
                <a:solidFill>
                  <a:srgbClr val="58585B"/>
                </a:solidFill>
                <a:latin typeface="Arial Narrow" panose="020B0606020202030204" pitchFamily="34" charset="0"/>
              </a:rPr>
              <a:t>54 KIs</a:t>
            </a:r>
          </a:p>
          <a:p>
            <a:pPr marR="0" algn="just" rtl="0"/>
            <a:r>
              <a:rPr lang="en-GB" sz="1600" b="0" i="0" u="none" strike="noStrike" dirty="0">
                <a:solidFill>
                  <a:srgbClr val="58585B"/>
                </a:solidFill>
                <a:latin typeface="Arial Narrow" panose="020B0606020202030204" pitchFamily="34" charset="0"/>
              </a:rPr>
              <a:t>Mukhtars			</a:t>
            </a:r>
            <a:r>
              <a:rPr lang="en-GB" sz="1600" b="1" i="0" u="none" strike="noStrike" dirty="0">
                <a:solidFill>
                  <a:srgbClr val="58585B"/>
                </a:solidFill>
                <a:latin typeface="Arial Narrow" panose="020B0606020202030204" pitchFamily="34" charset="0"/>
              </a:rPr>
              <a:t>12 KIs</a:t>
            </a:r>
          </a:p>
          <a:p>
            <a:pPr marR="0" algn="just" rtl="0"/>
            <a:r>
              <a:rPr lang="en-GB" sz="1600" b="0" i="0" u="none" strike="noStrike" dirty="0">
                <a:solidFill>
                  <a:srgbClr val="58585B"/>
                </a:solidFill>
                <a:latin typeface="Arial Narrow" panose="020B0606020202030204" pitchFamily="34" charset="0"/>
              </a:rPr>
              <a:t>Tribal leaders		  </a:t>
            </a:r>
            <a:r>
              <a:rPr lang="en-GB" sz="1600" b="1" i="0" u="none" strike="noStrike" dirty="0">
                <a:solidFill>
                  <a:srgbClr val="58585B"/>
                </a:solidFill>
                <a:latin typeface="Arial Narrow" panose="020B0606020202030204" pitchFamily="34" charset="0"/>
              </a:rPr>
              <a:t>3 KIs</a:t>
            </a:r>
            <a:endParaRPr lang="en-US" sz="1600" dirty="0"/>
          </a:p>
        </p:txBody>
      </p:sp>
      <p:sp>
        <p:nvSpPr>
          <p:cNvPr id="15" name="TextBox 14">
            <a:extLst>
              <a:ext uri="{FF2B5EF4-FFF2-40B4-BE49-F238E27FC236}">
                <a16:creationId xmlns:a16="http://schemas.microsoft.com/office/drawing/2014/main" id="{2B35B217-3930-49E2-ACB7-12178FB3A5A7}"/>
              </a:ext>
            </a:extLst>
          </p:cNvPr>
          <p:cNvSpPr txBox="1"/>
          <p:nvPr/>
        </p:nvSpPr>
        <p:spPr>
          <a:xfrm>
            <a:off x="1420047" y="3343004"/>
            <a:ext cx="7266749" cy="1200329"/>
          </a:xfrm>
          <a:prstGeom prst="rect">
            <a:avLst/>
          </a:prstGeom>
          <a:noFill/>
        </p:spPr>
        <p:txBody>
          <a:bodyPr wrap="square">
            <a:spAutoFit/>
          </a:bodyPr>
          <a:lstStyle/>
          <a:p>
            <a:pPr algn="just"/>
            <a:r>
              <a:rPr lang="en-US" sz="1800" b="0" i="0" u="none" strike="noStrike" dirty="0">
                <a:solidFill>
                  <a:srgbClr val="58585B"/>
                </a:solidFill>
                <a:latin typeface="Arial Narrow" panose="020B0606020202030204" pitchFamily="34" charset="0"/>
              </a:rPr>
              <a:t>(out of 54 KIs) reported that there </a:t>
            </a:r>
            <a:r>
              <a:rPr lang="en-US" sz="1800" b="1" i="0" u="none" strike="noStrike" dirty="0">
                <a:solidFill>
                  <a:srgbClr val="58585B"/>
                </a:solidFill>
                <a:latin typeface="Arial Narrow" panose="020B0606020202030204" pitchFamily="34" charset="0"/>
              </a:rPr>
              <a:t>were no appointments resulting in turnover of existing local authorities </a:t>
            </a:r>
            <a:r>
              <a:rPr lang="en-US" sz="1800" i="0" u="none" strike="noStrike" dirty="0">
                <a:solidFill>
                  <a:srgbClr val="58585B"/>
                </a:solidFill>
                <a:latin typeface="Arial Narrow" panose="020B0606020202030204" pitchFamily="34" charset="0"/>
              </a:rPr>
              <a:t>in the six month prior to data collection and that </a:t>
            </a:r>
            <a:r>
              <a:rPr lang="en-US" sz="1800" b="0" i="0" u="none" strike="noStrike" dirty="0">
                <a:solidFill>
                  <a:srgbClr val="58585B"/>
                </a:solidFill>
                <a:latin typeface="Arial Narrow" panose="020B0606020202030204" pitchFamily="34" charset="0"/>
              </a:rPr>
              <a:t>were </a:t>
            </a:r>
            <a:r>
              <a:rPr lang="en-US" sz="1800" b="1" i="0" u="none" strike="noStrike" dirty="0">
                <a:solidFill>
                  <a:srgbClr val="58585B"/>
                </a:solidFill>
                <a:latin typeface="Arial Narrow" panose="020B0606020202030204" pitchFamily="34" charset="0"/>
              </a:rPr>
              <a:t>no expected changes in the most influential local actors related to governance </a:t>
            </a:r>
            <a:r>
              <a:rPr lang="en-US" sz="1800" b="0" i="0" u="none" strike="noStrike" dirty="0">
                <a:solidFill>
                  <a:srgbClr val="58585B"/>
                </a:solidFill>
                <a:latin typeface="Arial Narrow" panose="020B0606020202030204" pitchFamily="34" charset="0"/>
              </a:rPr>
              <a:t>in the six months following data collection.</a:t>
            </a:r>
          </a:p>
        </p:txBody>
      </p:sp>
      <p:pic>
        <p:nvPicPr>
          <p:cNvPr id="6" name="Picture 5">
            <a:extLst>
              <a:ext uri="{FF2B5EF4-FFF2-40B4-BE49-F238E27FC236}">
                <a16:creationId xmlns:a16="http://schemas.microsoft.com/office/drawing/2014/main" id="{4A45582D-5CB4-47AF-A549-3E8D9CEF90AD}"/>
              </a:ext>
            </a:extLst>
          </p:cNvPr>
          <p:cNvPicPr preferRelativeResize="0">
            <a:picLocks/>
          </p:cNvPicPr>
          <p:nvPr/>
        </p:nvPicPr>
        <p:blipFill>
          <a:blip r:embed="rId4"/>
          <a:stretch>
            <a:fillRect/>
          </a:stretch>
        </p:blipFill>
        <p:spPr>
          <a:xfrm>
            <a:off x="4053156" y="2394940"/>
            <a:ext cx="1592269" cy="740664"/>
          </a:xfrm>
          <a:prstGeom prst="rect">
            <a:avLst/>
          </a:prstGeom>
        </p:spPr>
      </p:pic>
      <p:sp>
        <p:nvSpPr>
          <p:cNvPr id="18" name="Rectangle 17">
            <a:extLst>
              <a:ext uri="{FF2B5EF4-FFF2-40B4-BE49-F238E27FC236}">
                <a16:creationId xmlns:a16="http://schemas.microsoft.com/office/drawing/2014/main" id="{CDB33FFF-B5AD-4F80-AD70-2DE3CB5BB55B}"/>
              </a:ext>
            </a:extLst>
          </p:cNvPr>
          <p:cNvSpPr/>
          <p:nvPr/>
        </p:nvSpPr>
        <p:spPr>
          <a:xfrm>
            <a:off x="465536" y="3419513"/>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48 KIs</a:t>
            </a:r>
          </a:p>
        </p:txBody>
      </p:sp>
    </p:spTree>
    <p:extLst>
      <p:ext uri="{BB962C8B-B14F-4D97-AF65-F5344CB8AC3E}">
        <p14:creationId xmlns:p14="http://schemas.microsoft.com/office/powerpoint/2010/main" val="175177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648200" cy="707886"/>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pic>
        <p:nvPicPr>
          <p:cNvPr id="4" name="Picture 3">
            <a:extLst>
              <a:ext uri="{FF2B5EF4-FFF2-40B4-BE49-F238E27FC236}">
                <a16:creationId xmlns:a16="http://schemas.microsoft.com/office/drawing/2014/main" id="{6D8721E4-43FD-4895-9DC9-93DA1A215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54325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2453132"/>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 </a:t>
            </a:r>
            <a:r>
              <a:rPr lang="en-GB" sz="2000" b="1" dirty="0">
                <a:solidFill>
                  <a:srgbClr val="EE5859"/>
                </a:solidFill>
                <a:latin typeface="Trade Gothic LT Std Bold"/>
              </a:rPr>
              <a:t>Safety and security</a:t>
            </a:r>
          </a:p>
        </p:txBody>
      </p:sp>
      <p:sp>
        <p:nvSpPr>
          <p:cNvPr id="14" name="Rectangle 13">
            <a:extLst>
              <a:ext uri="{FF2B5EF4-FFF2-40B4-BE49-F238E27FC236}">
                <a16:creationId xmlns:a16="http://schemas.microsoft.com/office/drawing/2014/main" id="{00876742-7BB8-40A8-A064-2A85C659970D}"/>
              </a:ext>
            </a:extLst>
          </p:cNvPr>
          <p:cNvSpPr/>
          <p:nvPr/>
        </p:nvSpPr>
        <p:spPr>
          <a:xfrm>
            <a:off x="553929" y="4389505"/>
            <a:ext cx="2310248" cy="369332"/>
          </a:xfrm>
          <a:prstGeom prst="rect">
            <a:avLst/>
          </a:prstGeom>
        </p:spPr>
        <p:txBody>
          <a:bodyPr wrap="none">
            <a:spAutoFit/>
          </a:bodyPr>
          <a:lstStyle/>
          <a:p>
            <a:r>
              <a:rPr lang="en-GB" b="1" dirty="0">
                <a:solidFill>
                  <a:srgbClr val="EE5859"/>
                </a:solidFill>
                <a:latin typeface="Trade Gothic LT Std Bold" panose="020B0804050502020204" pitchFamily="34" charset="0"/>
              </a:rPr>
              <a:t>Freedom of movement</a:t>
            </a:r>
          </a:p>
        </p:txBody>
      </p:sp>
      <p:sp>
        <p:nvSpPr>
          <p:cNvPr id="6" name="Rectangle 5">
            <a:extLst>
              <a:ext uri="{FF2B5EF4-FFF2-40B4-BE49-F238E27FC236}">
                <a16:creationId xmlns:a16="http://schemas.microsoft.com/office/drawing/2014/main" id="{9314E780-15A2-4BDB-A4BD-2389C3C72A65}"/>
              </a:ext>
            </a:extLst>
          </p:cNvPr>
          <p:cNvSpPr/>
          <p:nvPr/>
        </p:nvSpPr>
        <p:spPr>
          <a:xfrm>
            <a:off x="1504719" y="3054572"/>
            <a:ext cx="7180465" cy="1200329"/>
          </a:xfrm>
          <a:prstGeom prst="rect">
            <a:avLst/>
          </a:prstGeom>
        </p:spPr>
        <p:txBody>
          <a:bodyPr wrap="square">
            <a:spAutoFit/>
          </a:bodyPr>
          <a:lstStyle/>
          <a:p>
            <a:pPr marR="0" algn="just" rtl="0"/>
            <a:r>
              <a:rPr lang="en-US" sz="1800" i="0" u="none" strike="noStrike" dirty="0">
                <a:solidFill>
                  <a:srgbClr val="58585B"/>
                </a:solidFill>
                <a:latin typeface="Arial Narrow" panose="020B0606020202030204" pitchFamily="34" charset="0"/>
              </a:rPr>
              <a:t>(out of 54) </a:t>
            </a:r>
            <a:r>
              <a:rPr lang="en-US" sz="1800" b="0" i="0" u="none" strike="noStrike" dirty="0">
                <a:solidFill>
                  <a:srgbClr val="58585B"/>
                </a:solidFill>
                <a:latin typeface="Arial Narrow" panose="020B0606020202030204" pitchFamily="34" charset="0"/>
              </a:rPr>
              <a:t>reported that the community members</a:t>
            </a:r>
            <a:r>
              <a:rPr lang="en-US" sz="1800" b="1" i="0" u="none" strike="noStrike" dirty="0">
                <a:solidFill>
                  <a:srgbClr val="58585B"/>
                </a:solidFill>
                <a:latin typeface="Arial Narrow" panose="020B0606020202030204" pitchFamily="34" charset="0"/>
              </a:rPr>
              <a:t> felt safe </a:t>
            </a:r>
            <a:r>
              <a:rPr lang="en-US" sz="1800" b="0" i="0" u="none" strike="noStrike" dirty="0">
                <a:solidFill>
                  <a:srgbClr val="58585B"/>
                </a:solidFill>
                <a:latin typeface="Arial Narrow" panose="020B0606020202030204" pitchFamily="34" charset="0"/>
              </a:rPr>
              <a:t>in Yathreb</a:t>
            </a:r>
          </a:p>
          <a:p>
            <a:pPr marR="0" algn="just" rtl="0"/>
            <a:endParaRPr lang="en-US"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(out of 54) reported that the community members </a:t>
            </a:r>
            <a:r>
              <a:rPr lang="en-US" sz="1800" b="1" i="0" u="none" strike="noStrike" dirty="0">
                <a:solidFill>
                  <a:srgbClr val="58585B"/>
                </a:solidFill>
                <a:latin typeface="Arial Narrow" panose="020B0606020202030204" pitchFamily="34" charset="0"/>
              </a:rPr>
              <a:t>did not avoid any areas</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or </a:t>
            </a:r>
            <a:r>
              <a:rPr lang="en-US" sz="1800" b="1" i="0" u="none" strike="noStrike" dirty="0" err="1">
                <a:solidFill>
                  <a:srgbClr val="58585B"/>
                </a:solidFill>
                <a:latin typeface="Arial Narrow" panose="020B0606020202030204" pitchFamily="34" charset="0"/>
              </a:rPr>
              <a:t>neighbourhoods</a:t>
            </a:r>
            <a:r>
              <a:rPr lang="en-US" sz="1800" b="1" i="0" u="none" strike="noStrike" dirty="0">
                <a:solidFill>
                  <a:srgbClr val="58585B"/>
                </a:solidFill>
                <a:latin typeface="Arial Narrow" panose="020B0606020202030204" pitchFamily="34" charset="0"/>
              </a:rPr>
              <a:t> </a:t>
            </a:r>
            <a:r>
              <a:rPr lang="en-US" sz="1800" i="0" u="none" strike="noStrike" dirty="0">
                <a:solidFill>
                  <a:srgbClr val="58585B"/>
                </a:solidFill>
                <a:latin typeface="Arial Narrow" panose="020B0606020202030204" pitchFamily="34" charset="0"/>
              </a:rPr>
              <a:t>in Yathreb</a:t>
            </a:r>
            <a:r>
              <a:rPr lang="en-US" sz="1800" b="0" i="0" u="none" strike="noStrike" dirty="0">
                <a:solidFill>
                  <a:srgbClr val="58585B"/>
                </a:solidFill>
                <a:latin typeface="Arial Narrow" panose="020B0606020202030204" pitchFamily="34" charset="0"/>
              </a:rPr>
              <a:t>.</a:t>
            </a:r>
          </a:p>
        </p:txBody>
      </p:sp>
      <p:sp>
        <p:nvSpPr>
          <p:cNvPr id="4" name="Rectangle 3">
            <a:extLst>
              <a:ext uri="{FF2B5EF4-FFF2-40B4-BE49-F238E27FC236}">
                <a16:creationId xmlns:a16="http://schemas.microsoft.com/office/drawing/2014/main" id="{A466B1DB-9BC5-44E1-A11E-B64DACFB3EF6}"/>
              </a:ext>
            </a:extLst>
          </p:cNvPr>
          <p:cNvSpPr/>
          <p:nvPr/>
        </p:nvSpPr>
        <p:spPr>
          <a:xfrm>
            <a:off x="534846" y="2970695"/>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51 KIs</a:t>
            </a:r>
            <a:endParaRPr lang="en-US" sz="3600" dirty="0">
              <a:solidFill>
                <a:srgbClr val="58585A"/>
              </a:solidFill>
            </a:endParaRPr>
          </a:p>
        </p:txBody>
      </p:sp>
      <p:pic>
        <p:nvPicPr>
          <p:cNvPr id="13" name="Picture 12">
            <a:extLst>
              <a:ext uri="{FF2B5EF4-FFF2-40B4-BE49-F238E27FC236}">
                <a16:creationId xmlns:a16="http://schemas.microsoft.com/office/drawing/2014/main" id="{7C10799C-93AE-4AFC-A0BB-E50FCA6FC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5" name="Rectangle 14">
            <a:extLst>
              <a:ext uri="{FF2B5EF4-FFF2-40B4-BE49-F238E27FC236}">
                <a16:creationId xmlns:a16="http://schemas.microsoft.com/office/drawing/2014/main" id="{449D1576-E2E5-4B3A-ADB3-4E655E102A99}"/>
              </a:ext>
            </a:extLst>
          </p:cNvPr>
          <p:cNvSpPr/>
          <p:nvPr/>
        </p:nvSpPr>
        <p:spPr>
          <a:xfrm>
            <a:off x="532625" y="1315772"/>
            <a:ext cx="5523973"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Explosive remnant of war (ERW) contamination </a:t>
            </a:r>
          </a:p>
        </p:txBody>
      </p:sp>
      <p:sp>
        <p:nvSpPr>
          <p:cNvPr id="17" name="TextBox 16">
            <a:extLst>
              <a:ext uri="{FF2B5EF4-FFF2-40B4-BE49-F238E27FC236}">
                <a16:creationId xmlns:a16="http://schemas.microsoft.com/office/drawing/2014/main" id="{64CE2445-E0CB-4B9B-98C6-2DAE1C8A65DB}"/>
              </a:ext>
            </a:extLst>
          </p:cNvPr>
          <p:cNvSpPr txBox="1"/>
          <p:nvPr/>
        </p:nvSpPr>
        <p:spPr>
          <a:xfrm>
            <a:off x="1504720" y="1846498"/>
            <a:ext cx="7266739" cy="369332"/>
          </a:xfrm>
          <a:prstGeom prst="rect">
            <a:avLst/>
          </a:prstGeom>
          <a:noFill/>
        </p:spPr>
        <p:txBody>
          <a:bodyPr wrap="square">
            <a:spAutoFit/>
          </a:bodyPr>
          <a:lstStyle/>
          <a:p>
            <a:pPr marR="0" algn="just" rtl="0"/>
            <a:r>
              <a:rPr lang="en-US" sz="1800" i="0" u="none" strike="noStrike" dirty="0">
                <a:solidFill>
                  <a:srgbClr val="58585B"/>
                </a:solidFill>
                <a:latin typeface="Arial Narrow" panose="020B0606020202030204" pitchFamily="34" charset="0"/>
              </a:rPr>
              <a:t>(out of 54) </a:t>
            </a:r>
            <a:r>
              <a:rPr lang="en-US" sz="1800" b="0" i="0" u="none" strike="noStrike" dirty="0">
                <a:solidFill>
                  <a:srgbClr val="58585B"/>
                </a:solidFill>
                <a:latin typeface="Arial Narrow" panose="020B0606020202030204" pitchFamily="34" charset="0"/>
              </a:rPr>
              <a:t>reported that there were </a:t>
            </a:r>
            <a:r>
              <a:rPr lang="en-US" sz="1800" b="1" i="0" u="none" strike="noStrike" dirty="0">
                <a:solidFill>
                  <a:srgbClr val="58585B"/>
                </a:solidFill>
                <a:latin typeface="Arial Narrow" panose="020B0606020202030204" pitchFamily="34" charset="0"/>
              </a:rPr>
              <a:t>no</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contaminated fields </a:t>
            </a:r>
            <a:r>
              <a:rPr lang="en-US" sz="1800" b="0" i="0" u="none" strike="noStrike" dirty="0">
                <a:solidFill>
                  <a:srgbClr val="58585B"/>
                </a:solidFill>
                <a:latin typeface="Arial Narrow" panose="020B0606020202030204" pitchFamily="34" charset="0"/>
              </a:rPr>
              <a:t>in Yathreb.</a:t>
            </a:r>
          </a:p>
        </p:txBody>
      </p:sp>
      <p:sp>
        <p:nvSpPr>
          <p:cNvPr id="18" name="Rectangle 17">
            <a:extLst>
              <a:ext uri="{FF2B5EF4-FFF2-40B4-BE49-F238E27FC236}">
                <a16:creationId xmlns:a16="http://schemas.microsoft.com/office/drawing/2014/main" id="{85F0721E-2599-449E-AD22-91E30559E25A}"/>
              </a:ext>
            </a:extLst>
          </p:cNvPr>
          <p:cNvSpPr/>
          <p:nvPr/>
        </p:nvSpPr>
        <p:spPr>
          <a:xfrm>
            <a:off x="532626" y="180930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48 KIs</a:t>
            </a:r>
            <a:endParaRPr lang="en-US" sz="3600" dirty="0">
              <a:solidFill>
                <a:srgbClr val="58585A"/>
              </a:solidFill>
            </a:endParaRPr>
          </a:p>
        </p:txBody>
      </p:sp>
      <p:sp>
        <p:nvSpPr>
          <p:cNvPr id="16" name="Rectangle 15">
            <a:extLst>
              <a:ext uri="{FF2B5EF4-FFF2-40B4-BE49-F238E27FC236}">
                <a16:creationId xmlns:a16="http://schemas.microsoft.com/office/drawing/2014/main" id="{FEEF0311-9DA9-43CA-9593-315FAACAB802}"/>
              </a:ext>
            </a:extLst>
          </p:cNvPr>
          <p:cNvSpPr/>
          <p:nvPr/>
        </p:nvSpPr>
        <p:spPr>
          <a:xfrm>
            <a:off x="528222" y="3533909"/>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48 KIs</a:t>
            </a:r>
            <a:endParaRPr lang="en-US" sz="3600" dirty="0">
              <a:solidFill>
                <a:srgbClr val="58585A"/>
              </a:solidFill>
            </a:endParaRPr>
          </a:p>
        </p:txBody>
      </p:sp>
      <p:sp>
        <p:nvSpPr>
          <p:cNvPr id="19" name="TextBox 18">
            <a:extLst>
              <a:ext uri="{FF2B5EF4-FFF2-40B4-BE49-F238E27FC236}">
                <a16:creationId xmlns:a16="http://schemas.microsoft.com/office/drawing/2014/main" id="{E45BD280-C6AD-4A8A-B830-96BC234C7DFB}"/>
              </a:ext>
            </a:extLst>
          </p:cNvPr>
          <p:cNvSpPr txBox="1"/>
          <p:nvPr/>
        </p:nvSpPr>
        <p:spPr>
          <a:xfrm>
            <a:off x="1535199" y="4758837"/>
            <a:ext cx="6901132" cy="369332"/>
          </a:xfrm>
          <a:prstGeom prst="rect">
            <a:avLst/>
          </a:prstGeom>
          <a:noFill/>
        </p:spPr>
        <p:txBody>
          <a:bodyPr wrap="square">
            <a:spAutoFit/>
          </a:bodyPr>
          <a:lstStyle/>
          <a:p>
            <a:pPr marR="0" algn="just" rtl="0"/>
            <a:r>
              <a:rPr lang="en-US" sz="1800" b="1" i="0" u="none" strike="noStrike" dirty="0">
                <a:solidFill>
                  <a:srgbClr val="58585B"/>
                </a:solidFill>
                <a:latin typeface="Arial Narrow" panose="020B0606020202030204" pitchFamily="34" charset="0"/>
              </a:rPr>
              <a:t>Men and boys                                                               Women and girls</a:t>
            </a:r>
          </a:p>
        </p:txBody>
      </p:sp>
      <p:sp>
        <p:nvSpPr>
          <p:cNvPr id="20" name="TextBox 19">
            <a:extLst>
              <a:ext uri="{FF2B5EF4-FFF2-40B4-BE49-F238E27FC236}">
                <a16:creationId xmlns:a16="http://schemas.microsoft.com/office/drawing/2014/main" id="{9A4D2FEE-D862-46F4-A147-CB24677F9557}"/>
              </a:ext>
            </a:extLst>
          </p:cNvPr>
          <p:cNvSpPr txBox="1"/>
          <p:nvPr/>
        </p:nvSpPr>
        <p:spPr>
          <a:xfrm>
            <a:off x="2707686" y="5262773"/>
            <a:ext cx="3657600" cy="723275"/>
          </a:xfrm>
          <a:prstGeom prst="rect">
            <a:avLst/>
          </a:prstGeom>
          <a:noFill/>
        </p:spPr>
        <p:txBody>
          <a:bodyPr wrap="square">
            <a:spAutoFit/>
          </a:bodyPr>
          <a:lstStyle/>
          <a:p>
            <a:pPr marR="0" algn="ctr" rtl="0">
              <a:spcAft>
                <a:spcPts val="600"/>
              </a:spcAft>
            </a:pPr>
            <a:r>
              <a:rPr lang="en-US" sz="1800" b="0" i="0" u="none" strike="noStrike" dirty="0">
                <a:solidFill>
                  <a:srgbClr val="58585B"/>
                </a:solidFill>
                <a:latin typeface="Arial Narrow" panose="020B0606020202030204" pitchFamily="34" charset="0"/>
              </a:rPr>
              <a:t>Can move freely during the day</a:t>
            </a:r>
          </a:p>
          <a:p>
            <a:pPr marR="0" algn="ctr" rtl="0">
              <a:spcAft>
                <a:spcPts val="600"/>
              </a:spcAft>
            </a:pPr>
            <a:r>
              <a:rPr lang="en-US" sz="1800" b="0" i="0" u="none" strike="noStrike" dirty="0">
                <a:solidFill>
                  <a:srgbClr val="58585B"/>
                </a:solidFill>
                <a:latin typeface="Arial Narrow" panose="020B0606020202030204" pitchFamily="34" charset="0"/>
              </a:rPr>
              <a:t>Can move freely at night</a:t>
            </a:r>
            <a:endParaRPr lang="en-US" dirty="0"/>
          </a:p>
        </p:txBody>
      </p:sp>
      <p:sp>
        <p:nvSpPr>
          <p:cNvPr id="21" name="TextBox 20">
            <a:extLst>
              <a:ext uri="{FF2B5EF4-FFF2-40B4-BE49-F238E27FC236}">
                <a16:creationId xmlns:a16="http://schemas.microsoft.com/office/drawing/2014/main" id="{976AA431-BE18-4C83-B8F7-A636BB2F84D7}"/>
              </a:ext>
            </a:extLst>
          </p:cNvPr>
          <p:cNvSpPr txBox="1"/>
          <p:nvPr/>
        </p:nvSpPr>
        <p:spPr>
          <a:xfrm>
            <a:off x="2204766" y="5262773"/>
            <a:ext cx="904194" cy="723275"/>
          </a:xfrm>
          <a:prstGeom prst="rect">
            <a:avLst/>
          </a:prstGeom>
          <a:noFill/>
        </p:spPr>
        <p:txBody>
          <a:bodyPr wrap="square">
            <a:spAutoFit/>
          </a:bodyPr>
          <a:lstStyle/>
          <a:p>
            <a:pPr marR="0" algn="just" rtl="0">
              <a:spcAft>
                <a:spcPts val="600"/>
              </a:spcAft>
            </a:pPr>
            <a:r>
              <a:rPr lang="en-US" sz="1800" b="1" i="0" u="none" strike="noStrike" dirty="0">
                <a:solidFill>
                  <a:srgbClr val="58585B"/>
                </a:solidFill>
                <a:latin typeface="Arial Narrow" panose="020B0606020202030204" pitchFamily="34" charset="0"/>
              </a:rPr>
              <a:t>53 KIs</a:t>
            </a:r>
          </a:p>
          <a:p>
            <a:pPr marR="0" algn="just" rtl="0">
              <a:spcAft>
                <a:spcPts val="600"/>
              </a:spcAft>
            </a:pPr>
            <a:r>
              <a:rPr lang="en-US" sz="1800" b="1" i="0" u="none" strike="noStrike" dirty="0">
                <a:solidFill>
                  <a:srgbClr val="58585B"/>
                </a:solidFill>
                <a:latin typeface="Arial Narrow" panose="020B0606020202030204" pitchFamily="34" charset="0"/>
              </a:rPr>
              <a:t>53 KIs</a:t>
            </a:r>
            <a:endParaRPr lang="en-US" dirty="0"/>
          </a:p>
        </p:txBody>
      </p:sp>
      <p:sp>
        <p:nvSpPr>
          <p:cNvPr id="22" name="TextBox 21">
            <a:extLst>
              <a:ext uri="{FF2B5EF4-FFF2-40B4-BE49-F238E27FC236}">
                <a16:creationId xmlns:a16="http://schemas.microsoft.com/office/drawing/2014/main" id="{42525FCA-7C4B-4656-AA8A-E56DAF4486C5}"/>
              </a:ext>
            </a:extLst>
          </p:cNvPr>
          <p:cNvSpPr txBox="1"/>
          <p:nvPr/>
        </p:nvSpPr>
        <p:spPr>
          <a:xfrm>
            <a:off x="6141720" y="5256877"/>
            <a:ext cx="904194" cy="723275"/>
          </a:xfrm>
          <a:prstGeom prst="rect">
            <a:avLst/>
          </a:prstGeom>
          <a:noFill/>
        </p:spPr>
        <p:txBody>
          <a:bodyPr wrap="square">
            <a:spAutoFit/>
          </a:bodyPr>
          <a:lstStyle/>
          <a:p>
            <a:pPr marR="0" algn="just" rtl="0">
              <a:spcAft>
                <a:spcPts val="600"/>
              </a:spcAft>
            </a:pPr>
            <a:r>
              <a:rPr lang="en-US" sz="1800" b="1" i="0" u="none" strike="noStrike" dirty="0">
                <a:solidFill>
                  <a:srgbClr val="58585B"/>
                </a:solidFill>
                <a:latin typeface="Arial Narrow" panose="020B0606020202030204" pitchFamily="34" charset="0"/>
              </a:rPr>
              <a:t>52 KIs</a:t>
            </a:r>
          </a:p>
          <a:p>
            <a:pPr marR="0" algn="just" rtl="0">
              <a:spcAft>
                <a:spcPts val="600"/>
              </a:spcAft>
            </a:pPr>
            <a:r>
              <a:rPr lang="en-US" sz="1800" b="1" i="0" u="none" strike="noStrike" dirty="0">
                <a:solidFill>
                  <a:srgbClr val="58585B"/>
                </a:solidFill>
                <a:latin typeface="Arial Narrow" panose="020B0606020202030204" pitchFamily="34" charset="0"/>
              </a:rPr>
              <a:t>49 KIs</a:t>
            </a:r>
            <a:endParaRPr lang="en-US" dirty="0"/>
          </a:p>
        </p:txBody>
      </p:sp>
      <p:pic>
        <p:nvPicPr>
          <p:cNvPr id="11" name="Picture 10">
            <a:extLst>
              <a:ext uri="{FF2B5EF4-FFF2-40B4-BE49-F238E27FC236}">
                <a16:creationId xmlns:a16="http://schemas.microsoft.com/office/drawing/2014/main" id="{D2E0CF9F-833B-40BB-BE4E-ED9E88F1BE65}"/>
              </a:ext>
            </a:extLst>
          </p:cNvPr>
          <p:cNvPicPr preferRelativeResize="0">
            <a:picLocks/>
          </p:cNvPicPr>
          <p:nvPr/>
        </p:nvPicPr>
        <p:blipFill>
          <a:blip r:embed="rId4"/>
          <a:stretch>
            <a:fillRect/>
          </a:stretch>
        </p:blipFill>
        <p:spPr>
          <a:xfrm>
            <a:off x="1175922" y="5311028"/>
            <a:ext cx="1028844" cy="640080"/>
          </a:xfrm>
          <a:prstGeom prst="rect">
            <a:avLst/>
          </a:prstGeom>
        </p:spPr>
      </p:pic>
      <p:pic>
        <p:nvPicPr>
          <p:cNvPr id="23" name="Picture 22">
            <a:extLst>
              <a:ext uri="{FF2B5EF4-FFF2-40B4-BE49-F238E27FC236}">
                <a16:creationId xmlns:a16="http://schemas.microsoft.com/office/drawing/2014/main" id="{C5C4A839-1C5D-4C3B-91F6-2B0884B22C0E}"/>
              </a:ext>
            </a:extLst>
          </p:cNvPr>
          <p:cNvPicPr preferRelativeResize="0">
            <a:picLocks/>
          </p:cNvPicPr>
          <p:nvPr/>
        </p:nvPicPr>
        <p:blipFill>
          <a:blip r:embed="rId5"/>
          <a:stretch>
            <a:fillRect/>
          </a:stretch>
        </p:blipFill>
        <p:spPr>
          <a:xfrm>
            <a:off x="6899148" y="5298474"/>
            <a:ext cx="1076475" cy="640080"/>
          </a:xfrm>
          <a:prstGeom prst="rect">
            <a:avLst/>
          </a:prstGeom>
        </p:spPr>
      </p:pic>
    </p:spTree>
    <p:extLst>
      <p:ext uri="{BB962C8B-B14F-4D97-AF65-F5344CB8AC3E}">
        <p14:creationId xmlns:p14="http://schemas.microsoft.com/office/powerpoint/2010/main" val="2816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err="1"/>
              <a:t>Yathreb</a:t>
            </a:r>
            <a:r>
              <a:rPr lang="en-GB" dirty="0"/>
              <a:t> Sub-district</a:t>
            </a:r>
          </a:p>
          <a:p>
            <a:r>
              <a:rPr lang="en-US" sz="3200" baseline="30000" dirty="0"/>
              <a:t>Perceptions of community disputes, relations and co-existence – reported by KIs</a:t>
            </a:r>
            <a:endParaRPr lang="en-GB" sz="3200" dirty="0"/>
          </a:p>
        </p:txBody>
      </p:sp>
      <p:sp>
        <p:nvSpPr>
          <p:cNvPr id="2" name="Rectangle 1">
            <a:extLst>
              <a:ext uri="{FF2B5EF4-FFF2-40B4-BE49-F238E27FC236}">
                <a16:creationId xmlns:a16="http://schemas.microsoft.com/office/drawing/2014/main" id="{AA81FCBB-8447-484D-942E-9F2A5C9CC30F}"/>
              </a:ext>
            </a:extLst>
          </p:cNvPr>
          <p:cNvSpPr/>
          <p:nvPr/>
        </p:nvSpPr>
        <p:spPr>
          <a:xfrm>
            <a:off x="421699" y="1308044"/>
            <a:ext cx="2662908"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b="1"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disputes</a:t>
            </a:r>
          </a:p>
        </p:txBody>
      </p:sp>
      <p:sp>
        <p:nvSpPr>
          <p:cNvPr id="4" name="Rectangle 3">
            <a:extLst>
              <a:ext uri="{FF2B5EF4-FFF2-40B4-BE49-F238E27FC236}">
                <a16:creationId xmlns:a16="http://schemas.microsoft.com/office/drawing/2014/main" id="{4EF6E728-4328-4E22-83EC-CE71CE36281A}"/>
              </a:ext>
            </a:extLst>
          </p:cNvPr>
          <p:cNvSpPr/>
          <p:nvPr/>
        </p:nvSpPr>
        <p:spPr>
          <a:xfrm>
            <a:off x="1496880" y="1774414"/>
            <a:ext cx="7189915" cy="1077218"/>
          </a:xfrm>
          <a:prstGeom prst="rect">
            <a:avLst/>
          </a:prstGeom>
        </p:spPr>
        <p:txBody>
          <a:bodyPr wrap="square">
            <a:spAutoFit/>
          </a:bodyPr>
          <a:lstStyle/>
          <a:p>
            <a:pPr algn="just"/>
            <a:r>
              <a:rPr lang="en-US" sz="1600" i="0" u="none" strike="noStrike" dirty="0">
                <a:solidFill>
                  <a:srgbClr val="58585B"/>
                </a:solidFill>
                <a:latin typeface="Arial Narrow" panose="020B0606020202030204" pitchFamily="34" charset="0"/>
              </a:rPr>
              <a:t>(out of 54) </a:t>
            </a:r>
            <a:r>
              <a:rPr lang="en-US" sz="1600" b="0" i="0" u="none" strike="noStrike" dirty="0">
                <a:solidFill>
                  <a:srgbClr val="58585B"/>
                </a:solidFill>
                <a:latin typeface="Arial Narrow" panose="020B0606020202030204" pitchFamily="34" charset="0"/>
              </a:rPr>
              <a:t>reported that there were </a:t>
            </a:r>
            <a:r>
              <a:rPr lang="en-US" sz="1600" b="1" i="0" u="none" strike="noStrike" dirty="0">
                <a:solidFill>
                  <a:srgbClr val="58585B"/>
                </a:solidFill>
                <a:latin typeface="Arial Narrow" panose="020B0606020202030204" pitchFamily="34" charset="0"/>
              </a:rPr>
              <a:t>no disputes</a:t>
            </a:r>
            <a:r>
              <a:rPr lang="en-US" sz="1600" b="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within </a:t>
            </a:r>
            <a:r>
              <a:rPr lang="en-US" sz="1600" b="1" i="0" u="none" strike="noStrike" dirty="0" err="1">
                <a:solidFill>
                  <a:srgbClr val="58585B"/>
                </a:solidFill>
                <a:latin typeface="Arial Narrow" panose="020B0606020202030204" pitchFamily="34" charset="0"/>
              </a:rPr>
              <a:t>neighbourhoods</a:t>
            </a:r>
            <a:r>
              <a:rPr lang="en-US" sz="1600" b="0" i="0" u="none" strike="noStrike" dirty="0">
                <a:solidFill>
                  <a:srgbClr val="58585B"/>
                </a:solidFill>
                <a:latin typeface="Arial Narrow" panose="020B0606020202030204" pitchFamily="34" charset="0"/>
              </a:rPr>
              <a:t> in Yathreb in the six months prior to data collection. This situation was reportedly </a:t>
            </a:r>
            <a:r>
              <a:rPr lang="en-US" sz="1600" b="1" i="0" u="none" strike="noStrike" dirty="0">
                <a:solidFill>
                  <a:srgbClr val="58585B"/>
                </a:solidFill>
                <a:latin typeface="Arial Narrow" panose="020B0606020202030204" pitchFamily="34" charset="0"/>
              </a:rPr>
              <a:t>not expected to change </a:t>
            </a:r>
            <a:r>
              <a:rPr lang="en-US" sz="1600" b="0" i="0" u="none" strike="noStrike" dirty="0">
                <a:solidFill>
                  <a:srgbClr val="58585B"/>
                </a:solidFill>
                <a:latin typeface="Arial Narrow" panose="020B0606020202030204" pitchFamily="34" charset="0"/>
              </a:rPr>
              <a:t>due to kinship ties between families (9 KIs), integration and acceptance of IDPs in the community (9 KIs) and the existing work relationships (1 KI).</a:t>
            </a:r>
          </a:p>
        </p:txBody>
      </p:sp>
      <p:sp>
        <p:nvSpPr>
          <p:cNvPr id="9" name="Rectangle 8">
            <a:extLst>
              <a:ext uri="{FF2B5EF4-FFF2-40B4-BE49-F238E27FC236}">
                <a16:creationId xmlns:a16="http://schemas.microsoft.com/office/drawing/2014/main" id="{C4220E15-25C0-4BD2-A1A0-81094F8735F8}"/>
              </a:ext>
            </a:extLst>
          </p:cNvPr>
          <p:cNvSpPr/>
          <p:nvPr/>
        </p:nvSpPr>
        <p:spPr>
          <a:xfrm>
            <a:off x="546695" y="171423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42 KIs</a:t>
            </a:r>
            <a:endParaRPr lang="en-US" sz="3600" dirty="0">
              <a:solidFill>
                <a:srgbClr val="58585A"/>
              </a:solidFill>
            </a:endParaRPr>
          </a:p>
        </p:txBody>
      </p:sp>
      <p:sp>
        <p:nvSpPr>
          <p:cNvPr id="10" name="Rectangle 9">
            <a:extLst>
              <a:ext uri="{FF2B5EF4-FFF2-40B4-BE49-F238E27FC236}">
                <a16:creationId xmlns:a16="http://schemas.microsoft.com/office/drawing/2014/main" id="{0687BC65-7B88-4B7F-8DC0-A74FC9FF1F0A}"/>
              </a:ext>
            </a:extLst>
          </p:cNvPr>
          <p:cNvSpPr/>
          <p:nvPr/>
        </p:nvSpPr>
        <p:spPr>
          <a:xfrm>
            <a:off x="1491008" y="3008676"/>
            <a:ext cx="7195785" cy="1569660"/>
          </a:xfrm>
          <a:prstGeom prst="rect">
            <a:avLst/>
          </a:prstGeom>
        </p:spPr>
        <p:txBody>
          <a:bodyPr wrap="square">
            <a:spAutoFit/>
          </a:bodyPr>
          <a:lstStyle/>
          <a:p>
            <a:pPr algn="just"/>
            <a:r>
              <a:rPr lang="en-US" sz="1600" i="0" u="none" strike="noStrike" dirty="0">
                <a:solidFill>
                  <a:srgbClr val="58585B"/>
                </a:solidFill>
                <a:latin typeface="Arial Narrow" panose="020B0606020202030204" pitchFamily="34" charset="0"/>
              </a:rPr>
              <a:t>(out of 54)</a:t>
            </a:r>
            <a:r>
              <a:rPr lang="en-GB" sz="1600" b="0" i="0" u="none" strike="noStrike" dirty="0">
                <a:solidFill>
                  <a:srgbClr val="58585A"/>
                </a:solidFill>
                <a:latin typeface="Arial Narrow" panose="020B0606020202030204" pitchFamily="34" charset="0"/>
              </a:rPr>
              <a:t> </a:t>
            </a:r>
            <a:r>
              <a:rPr lang="en-US" sz="1600" b="0" i="0" u="none" strike="noStrike" dirty="0">
                <a:solidFill>
                  <a:srgbClr val="58585B"/>
                </a:solidFill>
                <a:latin typeface="Arial Narrow" panose="020B0606020202030204" pitchFamily="34" charset="0"/>
              </a:rPr>
              <a:t>reported that there were </a:t>
            </a:r>
            <a:r>
              <a:rPr lang="en-US" sz="1600" b="1" i="0" u="none" strike="noStrike" dirty="0">
                <a:solidFill>
                  <a:srgbClr val="58585B"/>
                </a:solidFill>
                <a:latin typeface="Arial Narrow" panose="020B0606020202030204" pitchFamily="34" charset="0"/>
              </a:rPr>
              <a:t>no disputes between villages </a:t>
            </a:r>
            <a:r>
              <a:rPr lang="en-US" sz="1600" b="0" i="0" u="none" strike="noStrike" dirty="0">
                <a:solidFill>
                  <a:srgbClr val="58585B"/>
                </a:solidFill>
                <a:latin typeface="Arial Narrow" panose="020B0606020202030204" pitchFamily="34" charset="0"/>
              </a:rPr>
              <a:t>in Yathreb Sub-district in the six months prior to data collection. This situation was  reportedly </a:t>
            </a:r>
            <a:r>
              <a:rPr lang="en-US" sz="1600" b="1" i="0" u="none" strike="noStrike" dirty="0">
                <a:solidFill>
                  <a:srgbClr val="58585B"/>
                </a:solidFill>
                <a:latin typeface="Arial Narrow" panose="020B0606020202030204" pitchFamily="34" charset="0"/>
              </a:rPr>
              <a:t>not expected to change </a:t>
            </a:r>
            <a:r>
              <a:rPr lang="en-US" sz="1600" b="0" i="0" u="none" strike="noStrike" dirty="0">
                <a:solidFill>
                  <a:srgbClr val="58585B"/>
                </a:solidFill>
                <a:latin typeface="Arial Narrow" panose="020B0606020202030204" pitchFamily="34" charset="0"/>
              </a:rPr>
              <a:t>due to the integration and acceptance of IDPs in the community (12 KIs), kinship ties between families (5 KIs), existing work relationships (2 KIs) and intervention of the local authorities (1 KI). </a:t>
            </a:r>
          </a:p>
          <a:p>
            <a:pPr algn="just"/>
            <a:endParaRPr lang="en-US" sz="1600" dirty="0">
              <a:solidFill>
                <a:srgbClr val="58585A"/>
              </a:solidFill>
              <a:latin typeface="Arial Narrow" panose="020B0606020202030204" pitchFamily="34" charset="0"/>
            </a:endParaRPr>
          </a:p>
        </p:txBody>
      </p:sp>
      <p:sp>
        <p:nvSpPr>
          <p:cNvPr id="14" name="Rectangle 13">
            <a:extLst>
              <a:ext uri="{FF2B5EF4-FFF2-40B4-BE49-F238E27FC236}">
                <a16:creationId xmlns:a16="http://schemas.microsoft.com/office/drawing/2014/main" id="{00876742-7BB8-40A8-A064-2A85C659970D}"/>
              </a:ext>
            </a:extLst>
          </p:cNvPr>
          <p:cNvSpPr/>
          <p:nvPr/>
        </p:nvSpPr>
        <p:spPr>
          <a:xfrm>
            <a:off x="421699" y="4289237"/>
            <a:ext cx="5860900"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b="1" baseline="30000"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relations and co-existence </a:t>
            </a:r>
            <a:r>
              <a:rPr lang="en-US" sz="1600" b="1" i="0" u="none" strike="noStrike" dirty="0">
                <a:solidFill>
                  <a:srgbClr val="323232"/>
                </a:solidFill>
                <a:latin typeface="Trade Gothic LT Std Bold" panose="020B0804050502020204" pitchFamily="34" charset="0"/>
              </a:rPr>
              <a:t>(out of 54 KIs)</a:t>
            </a:r>
            <a:endParaRPr lang="en-GB" sz="1600" b="1" dirty="0">
              <a:solidFill>
                <a:srgbClr val="EE5859"/>
              </a:solidFill>
              <a:latin typeface="Trade Gothic LT Std Bold" panose="020B0804050502020204" pitchFamily="34" charset="0"/>
            </a:endParaRPr>
          </a:p>
        </p:txBody>
      </p:sp>
      <p:sp>
        <p:nvSpPr>
          <p:cNvPr id="15" name="Rectangle 14">
            <a:extLst>
              <a:ext uri="{FF2B5EF4-FFF2-40B4-BE49-F238E27FC236}">
                <a16:creationId xmlns:a16="http://schemas.microsoft.com/office/drawing/2014/main" id="{B06A1B28-A962-452D-A1CF-D727389C43C6}"/>
              </a:ext>
            </a:extLst>
          </p:cNvPr>
          <p:cNvSpPr/>
          <p:nvPr/>
        </p:nvSpPr>
        <p:spPr>
          <a:xfrm>
            <a:off x="1491007" y="4795754"/>
            <a:ext cx="7377923"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reported that </a:t>
            </a:r>
            <a:r>
              <a:rPr lang="en-US" sz="1600" b="1" dirty="0">
                <a:solidFill>
                  <a:srgbClr val="58585B"/>
                </a:solidFill>
                <a:latin typeface="Arial Narrow" panose="020B0606020202030204" pitchFamily="34" charset="0"/>
              </a:rPr>
              <a:t>their</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community members trust each other</a:t>
            </a:r>
            <a:r>
              <a:rPr lang="en-US" sz="1600" dirty="0">
                <a:solidFill>
                  <a:srgbClr val="58585B"/>
                </a:solidFill>
                <a:latin typeface="Arial Narrow" panose="020B0606020202030204" pitchFamily="34" charset="0"/>
              </a:rPr>
              <a:t>.</a:t>
            </a:r>
          </a:p>
        </p:txBody>
      </p:sp>
      <p:sp>
        <p:nvSpPr>
          <p:cNvPr id="16" name="Rectangle 15">
            <a:extLst>
              <a:ext uri="{FF2B5EF4-FFF2-40B4-BE49-F238E27FC236}">
                <a16:creationId xmlns:a16="http://schemas.microsoft.com/office/drawing/2014/main" id="{CF9CF4D6-077C-48D0-B7DF-05B047630EE9}"/>
              </a:ext>
            </a:extLst>
          </p:cNvPr>
          <p:cNvSpPr/>
          <p:nvPr/>
        </p:nvSpPr>
        <p:spPr>
          <a:xfrm>
            <a:off x="546695" y="4705873"/>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13 KIs</a:t>
            </a:r>
            <a:endParaRPr lang="en-US" sz="3600" dirty="0"/>
          </a:p>
        </p:txBody>
      </p:sp>
      <p:sp>
        <p:nvSpPr>
          <p:cNvPr id="17" name="Rectangle 16">
            <a:extLst>
              <a:ext uri="{FF2B5EF4-FFF2-40B4-BE49-F238E27FC236}">
                <a16:creationId xmlns:a16="http://schemas.microsoft.com/office/drawing/2014/main" id="{729FBECE-8DD1-4725-A8C7-E8BC9C957139}"/>
              </a:ext>
            </a:extLst>
          </p:cNvPr>
          <p:cNvSpPr/>
          <p:nvPr/>
        </p:nvSpPr>
        <p:spPr>
          <a:xfrm>
            <a:off x="1502752" y="5843017"/>
            <a:ext cx="7371393" cy="584775"/>
          </a:xfrm>
          <a:prstGeom prst="rect">
            <a:avLst/>
          </a:prstGeom>
        </p:spPr>
        <p:txBody>
          <a:bodyPr wrap="square">
            <a:spAutoFit/>
          </a:bodyPr>
          <a:lstStyle/>
          <a:p>
            <a:pPr algn="just"/>
            <a:r>
              <a:rPr lang="en-US" sz="1600" b="0" i="0" u="none" strike="noStrike" dirty="0">
                <a:solidFill>
                  <a:srgbClr val="58585B"/>
                </a:solidFill>
                <a:latin typeface="Arial Narrow" panose="020B0606020202030204" pitchFamily="34" charset="0"/>
              </a:rPr>
              <a:t>did not know about community members</a:t>
            </a:r>
            <a:r>
              <a:rPr lang="en-US" sz="1600" b="1" i="0" u="none" strike="noStrike" dirty="0">
                <a:solidFill>
                  <a:srgbClr val="58585B"/>
                </a:solidFill>
                <a:latin typeface="Arial Narrow" panose="020B0606020202030204" pitchFamily="34" charset="0"/>
              </a:rPr>
              <a:t> participation in social and public events.</a:t>
            </a:r>
          </a:p>
          <a:p>
            <a:pPr marR="0" algn="just" rtl="0"/>
            <a:r>
              <a:rPr lang="en-US" sz="1600" b="0" i="0" u="none" strike="noStrike" dirty="0">
                <a:solidFill>
                  <a:srgbClr val="58585A"/>
                </a:solidFill>
                <a:latin typeface="Arial Narrow" panose="020B0606020202030204" pitchFamily="34" charset="0"/>
              </a:rPr>
              <a:t>.</a:t>
            </a:r>
          </a:p>
        </p:txBody>
      </p:sp>
      <p:sp>
        <p:nvSpPr>
          <p:cNvPr id="18" name="Rectangle 17">
            <a:extLst>
              <a:ext uri="{FF2B5EF4-FFF2-40B4-BE49-F238E27FC236}">
                <a16:creationId xmlns:a16="http://schemas.microsoft.com/office/drawing/2014/main" id="{ADE090C7-468D-4D1F-8D13-EEA6B6B10CF7}"/>
              </a:ext>
            </a:extLst>
          </p:cNvPr>
          <p:cNvSpPr/>
          <p:nvPr/>
        </p:nvSpPr>
        <p:spPr>
          <a:xfrm>
            <a:off x="1503658" y="5307907"/>
            <a:ext cx="7365273" cy="338554"/>
          </a:xfrm>
          <a:prstGeom prst="rect">
            <a:avLst/>
          </a:prstGeom>
        </p:spPr>
        <p:txBody>
          <a:bodyPr wrap="square">
            <a:spAutoFit/>
          </a:bodyPr>
          <a:lstStyle/>
          <a:p>
            <a:pPr marR="0" algn="just" rtl="0"/>
            <a:r>
              <a:rPr lang="en-US" sz="1600" b="0" i="0" u="none" strike="noStrike" dirty="0">
                <a:solidFill>
                  <a:srgbClr val="58585A"/>
                </a:solidFill>
                <a:latin typeface="Arial Narrow" panose="020B0606020202030204" pitchFamily="34" charset="0"/>
              </a:rPr>
              <a:t>reported that community members</a:t>
            </a:r>
            <a:r>
              <a:rPr lang="en-US" sz="1600" b="1" i="0" u="none" strike="noStrike" dirty="0">
                <a:solidFill>
                  <a:srgbClr val="58585A"/>
                </a:solidFill>
                <a:latin typeface="Arial Narrow" panose="020B0606020202030204" pitchFamily="34" charset="0"/>
              </a:rPr>
              <a:t> interact with other groups.</a:t>
            </a:r>
          </a:p>
        </p:txBody>
      </p:sp>
      <p:sp>
        <p:nvSpPr>
          <p:cNvPr id="19" name="Rectangle 18">
            <a:extLst>
              <a:ext uri="{FF2B5EF4-FFF2-40B4-BE49-F238E27FC236}">
                <a16:creationId xmlns:a16="http://schemas.microsoft.com/office/drawing/2014/main" id="{90A4D7D8-C2AC-4F8A-A105-AA37632AB0A8}"/>
              </a:ext>
            </a:extLst>
          </p:cNvPr>
          <p:cNvSpPr/>
          <p:nvPr/>
        </p:nvSpPr>
        <p:spPr>
          <a:xfrm>
            <a:off x="559344" y="5226685"/>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23 KIs</a:t>
            </a:r>
            <a:endParaRPr lang="en-US" sz="3600" dirty="0"/>
          </a:p>
        </p:txBody>
      </p:sp>
      <p:sp>
        <p:nvSpPr>
          <p:cNvPr id="6" name="Rectangle 5">
            <a:extLst>
              <a:ext uri="{FF2B5EF4-FFF2-40B4-BE49-F238E27FC236}">
                <a16:creationId xmlns:a16="http://schemas.microsoft.com/office/drawing/2014/main" id="{68D9DE08-ED04-4DCA-9FA1-B8FE9FBE706C}"/>
              </a:ext>
            </a:extLst>
          </p:cNvPr>
          <p:cNvSpPr/>
          <p:nvPr/>
        </p:nvSpPr>
        <p:spPr>
          <a:xfrm>
            <a:off x="565216" y="575455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42 KIs</a:t>
            </a:r>
            <a:endParaRPr lang="en-US" sz="3600" dirty="0"/>
          </a:p>
        </p:txBody>
      </p:sp>
      <p:pic>
        <p:nvPicPr>
          <p:cNvPr id="20" name="Picture 19">
            <a:extLst>
              <a:ext uri="{FF2B5EF4-FFF2-40B4-BE49-F238E27FC236}">
                <a16:creationId xmlns:a16="http://schemas.microsoft.com/office/drawing/2014/main" id="{EF67FE56-AA0F-4DD8-9963-86FB842C2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1" name="Rectangle 20">
            <a:extLst>
              <a:ext uri="{FF2B5EF4-FFF2-40B4-BE49-F238E27FC236}">
                <a16:creationId xmlns:a16="http://schemas.microsoft.com/office/drawing/2014/main" id="{521895D7-D586-4C3D-AE5B-326EE50B6893}"/>
              </a:ext>
            </a:extLst>
          </p:cNvPr>
          <p:cNvSpPr/>
          <p:nvPr/>
        </p:nvSpPr>
        <p:spPr>
          <a:xfrm>
            <a:off x="550811" y="2941675"/>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24 KIs</a:t>
            </a:r>
            <a:endParaRPr lang="en-US" sz="3600" dirty="0">
              <a:solidFill>
                <a:srgbClr val="58585A"/>
              </a:solidFill>
            </a:endParaRPr>
          </a:p>
        </p:txBody>
      </p:sp>
    </p:spTree>
    <p:extLst>
      <p:ext uri="{BB962C8B-B14F-4D97-AF65-F5344CB8AC3E}">
        <p14:creationId xmlns:p14="http://schemas.microsoft.com/office/powerpoint/2010/main" val="125839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pic>
        <p:nvPicPr>
          <p:cNvPr id="5" name="Picture 4">
            <a:extLst>
              <a:ext uri="{FF2B5EF4-FFF2-40B4-BE49-F238E27FC236}">
                <a16:creationId xmlns:a16="http://schemas.microsoft.com/office/drawing/2014/main" id="{D1D2B054-E040-443D-B46A-B9A5B2A6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65808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sp>
        <p:nvSpPr>
          <p:cNvPr id="5" name="Rectangle 4">
            <a:extLst>
              <a:ext uri="{FF2B5EF4-FFF2-40B4-BE49-F238E27FC236}">
                <a16:creationId xmlns:a16="http://schemas.microsoft.com/office/drawing/2014/main"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pic>
        <p:nvPicPr>
          <p:cNvPr id="8" name="Picture 7">
            <a:extLst>
              <a:ext uri="{FF2B5EF4-FFF2-40B4-BE49-F238E27FC236}">
                <a16:creationId xmlns:a16="http://schemas.microsoft.com/office/drawing/2014/main" id="{12B3452E-9465-4705-80BF-D4C80C5DF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114066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3969045"/>
            <a:ext cx="907641" cy="383019"/>
          </a:xfrm>
        </p:spPr>
        <p:txBody>
          <a:bodyPr/>
          <a:lstStyle/>
          <a:p>
            <a:r>
              <a:rPr lang="en-US" sz="1050" dirty="0"/>
              <a:t>Upon request</a:t>
            </a: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pic>
        <p:nvPicPr>
          <p:cNvPr id="7" name="Picture 6">
            <a:extLst>
              <a:ext uri="{FF2B5EF4-FFF2-40B4-BE49-F238E27FC236}">
                <a16:creationId xmlns:a16="http://schemas.microsoft.com/office/drawing/2014/main" id="{4F69FE35-0514-4601-936E-175CD1B53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1" name="Text Placeholder 4">
            <a:extLst>
              <a:ext uri="{FF2B5EF4-FFF2-40B4-BE49-F238E27FC236}">
                <a16:creationId xmlns:a16="http://schemas.microsoft.com/office/drawing/2014/main" id="{613DC50D-E3C0-439D-AF85-105D3CED207A}"/>
              </a:ext>
            </a:extLst>
          </p:cNvPr>
          <p:cNvSpPr txBox="1">
            <a:spLocks/>
          </p:cNvSpPr>
          <p:nvPr/>
        </p:nvSpPr>
        <p:spPr>
          <a:xfrm>
            <a:off x="282132" y="359673"/>
            <a:ext cx="7433117" cy="55472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95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Link to the Factsheet </a:t>
            </a:r>
            <a:r>
              <a:rPr lang="en-US" sz="1400" b="1" dirty="0" err="1">
                <a:hlinkClick r:id="rId4"/>
              </a:rPr>
              <a:t>ReDS</a:t>
            </a:r>
            <a:r>
              <a:rPr lang="en-US" sz="1400" b="1" dirty="0">
                <a:hlinkClick r:id="rId4"/>
              </a:rPr>
              <a:t> Yathreb Factsheet January 2021</a:t>
            </a:r>
            <a:endParaRPr lang="en-US" sz="1400" b="1" dirty="0"/>
          </a:p>
          <a:p>
            <a:endParaRPr lang="en-US" sz="1400" b="1" dirty="0"/>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1DE942-89F9-4983-8228-92968F71C9A5}"/>
              </a:ext>
            </a:extLst>
          </p:cNvPr>
          <p:cNvSpPr>
            <a:spLocks noGrp="1"/>
          </p:cNvSpPr>
          <p:nvPr>
            <p:ph type="body" sz="quarter" idx="13"/>
          </p:nvPr>
        </p:nvSpPr>
        <p:spPr bwMode="auto">
          <a:xfrm>
            <a:off x="3704656" y="651809"/>
            <a:ext cx="5190397" cy="47708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algn="just" rtl="0">
              <a:lnSpc>
                <a:spcPct val="114000"/>
              </a:lnSpc>
              <a:spcBef>
                <a:spcPts val="0"/>
              </a:spcBef>
              <a:spcAft>
                <a:spcPts val="2400"/>
              </a:spcAft>
            </a:pPr>
            <a:r>
              <a:rPr lang="en-US" sz="1800" dirty="0">
                <a:cs typeface="Arial" panose="020B0604020202020204" pitchFamily="34" charset="0"/>
              </a:rPr>
              <a:t>In 2020, the number of internally displaced persons (IDPs) returning to their area of origin (AoO) or being re-displaced increased, coupled with persisting challenges in relation to social cohesion, lack of services, infrastructure and - in some cases - security in AoO. Increased returns were driven in part by the ongoing closure and consolidation of IDP camps; at the time of data collection, 14 camps and two informal sites had closed or been re-classified, with planning ongoing surrounding the future of the remaining camps across Iraq.</a:t>
            </a:r>
          </a:p>
          <a:p>
            <a:pPr marR="0" algn="just" rtl="0">
              <a:lnSpc>
                <a:spcPct val="114000"/>
              </a:lnSpc>
              <a:spcBef>
                <a:spcPts val="0"/>
              </a:spcBef>
              <a:spcAft>
                <a:spcPts val="2400"/>
              </a:spcAft>
            </a:pPr>
            <a:r>
              <a:rPr lang="en-US" sz="1800" dirty="0">
                <a:cs typeface="Arial" panose="020B0604020202020204" pitchFamily="34" charset="0"/>
              </a:rPr>
              <a:t>In light of recent return and re-displacement movement dynamics, REACH conducted a </a:t>
            </a:r>
            <a:r>
              <a:rPr lang="en-US" sz="1800" dirty="0" err="1">
                <a:cs typeface="Arial" panose="020B0604020202020204" pitchFamily="34" charset="0"/>
              </a:rPr>
              <a:t>ReDS</a:t>
            </a:r>
            <a:r>
              <a:rPr lang="en-US" sz="1800" dirty="0">
                <a:cs typeface="Arial" panose="020B0604020202020204" pitchFamily="34" charset="0"/>
              </a:rPr>
              <a:t> assessment in Yathreb Sub-district to provide an in-depth profiling of needs and understanding of social relationships between </a:t>
            </a:r>
            <a:r>
              <a:rPr lang="en-US" sz="1800" dirty="0" err="1">
                <a:cs typeface="Arial" panose="020B0604020202020204" pitchFamily="34" charset="0"/>
              </a:rPr>
              <a:t>remainee</a:t>
            </a:r>
            <a:r>
              <a:rPr lang="en-US" sz="1800" dirty="0">
                <a:cs typeface="Arial" panose="020B0604020202020204" pitchFamily="34" charset="0"/>
              </a:rPr>
              <a:t>, returnee, and/or IDP populations.</a:t>
            </a:r>
          </a:p>
        </p:txBody>
      </p:sp>
      <p:sp>
        <p:nvSpPr>
          <p:cNvPr id="5" name="Rectangle 4">
            <a:extLst>
              <a:ext uri="{FF2B5EF4-FFF2-40B4-BE49-F238E27FC236}">
                <a16:creationId xmlns:a16="http://schemas.microsoft.com/office/drawing/2014/main"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pic>
        <p:nvPicPr>
          <p:cNvPr id="6" name="Picture 5">
            <a:extLst>
              <a:ext uri="{FF2B5EF4-FFF2-40B4-BE49-F238E27FC236}">
                <a16:creationId xmlns:a16="http://schemas.microsoft.com/office/drawing/2014/main" id="{0DD075E2-A2BB-41BE-B31A-F9C63BF06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202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36FE4DB-08F0-4BF3-BC9E-0D33803B1F7F}"/>
              </a:ext>
            </a:extLst>
          </p:cNvPr>
          <p:cNvSpPr>
            <a:spLocks noGrp="1"/>
          </p:cNvSpPr>
          <p:nvPr>
            <p:ph type="body" sz="quarter" idx="13"/>
          </p:nvPr>
        </p:nvSpPr>
        <p:spPr bwMode="auto">
          <a:xfrm>
            <a:off x="3768408" y="626054"/>
            <a:ext cx="4983007" cy="501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endParaRPr lang="es-ES" altLang="en-US" sz="1800" dirty="0"/>
          </a:p>
        </p:txBody>
      </p:sp>
      <p:sp>
        <p:nvSpPr>
          <p:cNvPr id="9" name="Rectangle 8">
            <a:extLst>
              <a:ext uri="{FF2B5EF4-FFF2-40B4-BE49-F238E27FC236}">
                <a16:creationId xmlns:a16="http://schemas.microsoft.com/office/drawing/2014/main"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pic>
        <p:nvPicPr>
          <p:cNvPr id="4" name="Picture 3">
            <a:extLst>
              <a:ext uri="{FF2B5EF4-FFF2-40B4-BE49-F238E27FC236}">
                <a16:creationId xmlns:a16="http://schemas.microsoft.com/office/drawing/2014/main"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206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pic>
        <p:nvPicPr>
          <p:cNvPr id="4" name="Picture 3">
            <a:extLst>
              <a:ext uri="{FF2B5EF4-FFF2-40B4-BE49-F238E27FC236}">
                <a16:creationId xmlns:a16="http://schemas.microsoft.com/office/drawing/2014/main" id="{83C21FA6-2C48-4AC6-9AF1-480EF9F23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822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id="{1A162AFF-D431-4471-B6A6-A27B63D33B1F}"/>
              </a:ext>
            </a:extLst>
          </p:cNvPr>
          <p:cNvSpPr/>
          <p:nvPr/>
        </p:nvSpPr>
        <p:spPr>
          <a:xfrm>
            <a:off x="274320" y="1398839"/>
            <a:ext cx="8412480" cy="2446824"/>
          </a:xfrm>
          <a:prstGeom prst="rect">
            <a:avLst/>
          </a:prstGeom>
        </p:spPr>
        <p:txBody>
          <a:bodyPr wrap="square">
            <a:spAutoFit/>
          </a:bodyPr>
          <a:lstStyle/>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The </a:t>
            </a:r>
            <a:r>
              <a:rPr lang="en-US" b="1" dirty="0">
                <a:solidFill>
                  <a:srgbClr val="58585A"/>
                </a:solidFill>
                <a:latin typeface="Arial Narrow" panose="020B0606020202030204" pitchFamily="34" charset="0"/>
              </a:rPr>
              <a:t>multi-sectoral</a:t>
            </a:r>
            <a:r>
              <a:rPr lang="en-US" dirty="0">
                <a:solidFill>
                  <a:srgbClr val="58585A"/>
                </a:solidFill>
                <a:latin typeface="Arial Narrow" panose="020B0606020202030204" pitchFamily="34" charset="0"/>
              </a:rPr>
              <a:t> assessment tool combined </a:t>
            </a:r>
            <a:r>
              <a:rPr lang="en-US" b="1" dirty="0">
                <a:solidFill>
                  <a:srgbClr val="58585A"/>
                </a:solidFill>
                <a:latin typeface="Arial Narrow" panose="020B0606020202030204" pitchFamily="34" charset="0"/>
              </a:rPr>
              <a:t>qualitative and quantitative </a:t>
            </a:r>
            <a:r>
              <a:rPr lang="en-US" dirty="0">
                <a:solidFill>
                  <a:srgbClr val="58585A"/>
                </a:solidFill>
                <a:latin typeface="Arial Narrow" panose="020B0606020202030204" pitchFamily="34" charset="0"/>
              </a:rPr>
              <a:t>data.</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Data collection was done </a:t>
            </a:r>
            <a:r>
              <a:rPr lang="en-US" b="1" dirty="0">
                <a:solidFill>
                  <a:srgbClr val="58585A"/>
                </a:solidFill>
                <a:latin typeface="Arial Narrow" panose="020B0606020202030204" pitchFamily="34" charset="0"/>
              </a:rPr>
              <a:t>remotely by phone </a:t>
            </a:r>
            <a:r>
              <a:rPr lang="en-US" dirty="0">
                <a:solidFill>
                  <a:srgbClr val="58585A"/>
                </a:solidFill>
                <a:latin typeface="Arial Narrow" panose="020B0606020202030204" pitchFamily="34" charset="0"/>
              </a:rPr>
              <a:t>between</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15 and 19 January 2021, adapted to the context of the COVID-19 pandemic local restrictions and associated pandemic measures.</a:t>
            </a:r>
          </a:p>
          <a:p>
            <a:pPr marL="457200" indent="-457200" algn="just">
              <a:spcAft>
                <a:spcPts val="1800"/>
              </a:spcAft>
              <a:buSzPct val="80000"/>
              <a:buFont typeface="Wingdings" panose="05000000000000000000" pitchFamily="2" charset="2"/>
              <a:buChar char="Ø"/>
            </a:pPr>
            <a:r>
              <a:rPr lang="en-US" b="1" dirty="0">
                <a:solidFill>
                  <a:srgbClr val="58585A"/>
                </a:solidFill>
                <a:latin typeface="Arial Narrow" panose="020B0606020202030204" pitchFamily="34" charset="0"/>
              </a:rPr>
              <a:t>Purposive</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sampling</a:t>
            </a:r>
            <a:r>
              <a:rPr lang="en-US" dirty="0">
                <a:solidFill>
                  <a:srgbClr val="58585A"/>
                </a:solidFill>
                <a:latin typeface="Arial Narrow" panose="020B0606020202030204" pitchFamily="34" charset="0"/>
              </a:rPr>
              <a:t> methods were employed to identify KIs. Findings should therefore be considered as </a:t>
            </a:r>
            <a:r>
              <a:rPr lang="en-US" b="1" dirty="0">
                <a:solidFill>
                  <a:srgbClr val="58585A"/>
                </a:solidFill>
                <a:latin typeface="Arial Narrow" panose="020B0606020202030204" pitchFamily="34" charset="0"/>
              </a:rPr>
              <a:t>indicative</a:t>
            </a:r>
            <a:r>
              <a:rPr lang="en-US" dirty="0">
                <a:solidFill>
                  <a:srgbClr val="58585A"/>
                </a:solidFill>
                <a:latin typeface="Arial Narrow" panose="020B0606020202030204" pitchFamily="34" charset="0"/>
              </a:rPr>
              <a:t>.</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Methodology based on </a:t>
            </a:r>
            <a:r>
              <a:rPr lang="en-US" b="1" dirty="0">
                <a:solidFill>
                  <a:srgbClr val="58585A"/>
                </a:solidFill>
                <a:latin typeface="Arial Narrow" panose="020B0606020202030204" pitchFamily="34" charset="0"/>
              </a:rPr>
              <a:t>key informant interviews </a:t>
            </a:r>
            <a:r>
              <a:rPr lang="en-US" dirty="0">
                <a:solidFill>
                  <a:srgbClr val="58585A"/>
                </a:solidFill>
                <a:latin typeface="Arial Narrow" panose="020B0606020202030204" pitchFamily="34" charset="0"/>
              </a:rPr>
              <a:t>(KIIs).</a:t>
            </a:r>
          </a:p>
        </p:txBody>
      </p:sp>
      <p:sp>
        <p:nvSpPr>
          <p:cNvPr id="13" name="TextBox 12">
            <a:extLst>
              <a:ext uri="{FF2B5EF4-FFF2-40B4-BE49-F238E27FC236}">
                <a16:creationId xmlns:a16="http://schemas.microsoft.com/office/drawing/2014/main" id="{1FDA5F3A-47A1-4206-9D8C-B6A3C06EC528}"/>
              </a:ext>
            </a:extLst>
          </p:cNvPr>
          <p:cNvSpPr txBox="1"/>
          <p:nvPr/>
        </p:nvSpPr>
        <p:spPr>
          <a:xfrm>
            <a:off x="691116" y="4004064"/>
            <a:ext cx="6109734" cy="461665"/>
          </a:xfrm>
          <a:prstGeom prst="rect">
            <a:avLst/>
          </a:prstGeom>
          <a:noFill/>
        </p:spPr>
        <p:txBody>
          <a:bodyPr wrap="square">
            <a:spAutoFit/>
          </a:bodyPr>
          <a:lstStyle/>
          <a:p>
            <a:pPr marR="0" algn="l" rtl="0"/>
            <a:r>
              <a:rPr lang="en-US" sz="2400" b="0" i="0" u="none" strike="noStrike" dirty="0">
                <a:solidFill>
                  <a:srgbClr val="EE5859"/>
                </a:solidFill>
                <a:latin typeface="humanitarian-icons-v02" panose="02000503000000000000" pitchFamily="2" charset="0"/>
              </a:rPr>
              <a:t></a:t>
            </a:r>
            <a:r>
              <a:rPr lang="en-US" sz="16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KI profile in </a:t>
            </a:r>
            <a:r>
              <a:rPr lang="en-GB" sz="2000" b="1" i="0" u="none" strike="noStrike" dirty="0" err="1">
                <a:solidFill>
                  <a:srgbClr val="EE5859"/>
                </a:solidFill>
                <a:latin typeface="Trade Gothic LT Std Bold" panose="020B0804050502020204" pitchFamily="34" charset="0"/>
              </a:rPr>
              <a:t>Yathreb</a:t>
            </a:r>
            <a:r>
              <a:rPr lang="en-GB" sz="2000" b="1" i="0" u="none" strike="noStrike" dirty="0">
                <a:solidFill>
                  <a:srgbClr val="EE5859"/>
                </a:solidFill>
                <a:latin typeface="Trade Gothic LT Std Bold" panose="020B0804050502020204" pitchFamily="34" charset="0"/>
              </a:rPr>
              <a:t> Sub-district</a:t>
            </a:r>
          </a:p>
        </p:txBody>
      </p:sp>
      <p:sp>
        <p:nvSpPr>
          <p:cNvPr id="7" name="Rectangle 6">
            <a:extLst>
              <a:ext uri="{FF2B5EF4-FFF2-40B4-BE49-F238E27FC236}">
                <a16:creationId xmlns:a16="http://schemas.microsoft.com/office/drawing/2014/main" id="{8A5D780E-47E4-4210-9A29-C5AFC71B8F96}"/>
              </a:ext>
            </a:extLst>
          </p:cNvPr>
          <p:cNvSpPr/>
          <p:nvPr/>
        </p:nvSpPr>
        <p:spPr>
          <a:xfrm>
            <a:off x="7039429" y="5015437"/>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54 KIs</a:t>
            </a:r>
            <a:endParaRPr lang="en-US" sz="3600" dirty="0"/>
          </a:p>
        </p:txBody>
      </p:sp>
      <p:pic>
        <p:nvPicPr>
          <p:cNvPr id="8" name="Picture 7">
            <a:extLst>
              <a:ext uri="{FF2B5EF4-FFF2-40B4-BE49-F238E27FC236}">
                <a16:creationId xmlns:a16="http://schemas.microsoft.com/office/drawing/2014/main" id="{767733AA-7F89-4B7E-8FD9-F34C1A666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0" name="TextBox 9">
            <a:extLst>
              <a:ext uri="{FF2B5EF4-FFF2-40B4-BE49-F238E27FC236}">
                <a16:creationId xmlns:a16="http://schemas.microsoft.com/office/drawing/2014/main" id="{180BF559-B3A7-49EB-B995-532B776BC5CF}"/>
              </a:ext>
            </a:extLst>
          </p:cNvPr>
          <p:cNvSpPr txBox="1"/>
          <p:nvPr/>
        </p:nvSpPr>
        <p:spPr>
          <a:xfrm>
            <a:off x="947530" y="4465729"/>
            <a:ext cx="5853320" cy="1754326"/>
          </a:xfrm>
          <a:prstGeom prst="rect">
            <a:avLst/>
          </a:prstGeom>
          <a:noFill/>
        </p:spPr>
        <p:txBody>
          <a:bodyPr wrap="square">
            <a:spAutoFit/>
          </a:bodyPr>
          <a:lstStyle/>
          <a:p>
            <a:pPr marR="26970" algn="l" rtl="0"/>
            <a:r>
              <a:rPr lang="en-GB" sz="1800" i="0" u="none" strike="noStrike" dirty="0">
                <a:solidFill>
                  <a:srgbClr val="58585B"/>
                </a:solidFill>
                <a:latin typeface="Arial Narrow" panose="020B0606020202030204" pitchFamily="34" charset="0"/>
              </a:rPr>
              <a:t>Community leaders</a:t>
            </a:r>
            <a:r>
              <a:rPr lang="en-GB" sz="1800" b="1" i="0" u="none" strike="noStrike" dirty="0">
                <a:solidFill>
                  <a:srgbClr val="58585B"/>
                </a:solidFill>
                <a:latin typeface="Arial Narrow" panose="020B0606020202030204" pitchFamily="34" charset="0"/>
              </a:rPr>
              <a:t>			15 KIs</a:t>
            </a:r>
          </a:p>
          <a:p>
            <a:pPr marR="26970" algn="l" rtl="0"/>
            <a:r>
              <a:rPr lang="en-GB" sz="1800" i="0" u="none" strike="noStrike" dirty="0" err="1">
                <a:solidFill>
                  <a:srgbClr val="58585B"/>
                </a:solidFill>
                <a:latin typeface="Arial Narrow" panose="020B0606020202030204" pitchFamily="34" charset="0"/>
              </a:rPr>
              <a:t>Remainees</a:t>
            </a:r>
            <a:r>
              <a:rPr lang="en-GB" sz="1800" i="0" u="none" strike="noStrike" dirty="0">
                <a:solidFill>
                  <a:srgbClr val="58585B"/>
                </a:solidFill>
                <a:latin typeface="Arial Narrow" panose="020B0606020202030204" pitchFamily="34" charset="0"/>
              </a:rPr>
              <a:t>/non-displaced</a:t>
            </a:r>
            <a:r>
              <a:rPr lang="en-GB" sz="1800" b="1" i="0" u="none" strike="noStrike" dirty="0">
                <a:solidFill>
                  <a:srgbClr val="58585B"/>
                </a:solidFill>
                <a:latin typeface="Arial Narrow" panose="020B0606020202030204" pitchFamily="34" charset="0"/>
              </a:rPr>
              <a:t>		  5 KIs</a:t>
            </a:r>
            <a:endParaRPr lang="en-GB" sz="1800" b="1" i="0" u="none" strike="noStrike" dirty="0">
              <a:solidFill>
                <a:srgbClr val="EE5859"/>
              </a:solidFill>
              <a:latin typeface="Arial Narrow" panose="020B0606020202030204" pitchFamily="34" charset="0"/>
            </a:endParaRPr>
          </a:p>
          <a:p>
            <a:pPr marR="26970" algn="l" rtl="0"/>
            <a:r>
              <a:rPr lang="en-US" sz="1800" i="0" u="none" strike="noStrike" dirty="0">
                <a:solidFill>
                  <a:srgbClr val="58585B"/>
                </a:solidFill>
                <a:latin typeface="Arial Narrow" panose="020B0606020202030204" pitchFamily="34" charset="0"/>
              </a:rPr>
              <a:t>IDPs (displaced from the area) </a:t>
            </a:r>
            <a:r>
              <a:rPr lang="en-US" sz="1800" b="1" i="0" u="none" strike="noStrike" dirty="0">
                <a:solidFill>
                  <a:srgbClr val="58585B"/>
                </a:solidFill>
                <a:latin typeface="Arial Narrow" panose="020B0606020202030204" pitchFamily="34" charset="0"/>
              </a:rPr>
              <a:t>	 	18 KIs</a:t>
            </a:r>
          </a:p>
          <a:p>
            <a:pPr marR="26970" algn="l" rtl="0"/>
            <a:r>
              <a:rPr lang="en-US" sz="1800" i="0" u="none" strike="noStrike" dirty="0">
                <a:solidFill>
                  <a:srgbClr val="58585B"/>
                </a:solidFill>
                <a:latin typeface="Arial Narrow" panose="020B0606020202030204" pitchFamily="34" charset="0"/>
              </a:rPr>
              <a:t>IDPs (displaced in the area) </a:t>
            </a:r>
            <a:r>
              <a:rPr lang="en-US" sz="1800" b="1" i="0" u="none" strike="noStrike" dirty="0">
                <a:solidFill>
                  <a:srgbClr val="58585B"/>
                </a:solidFill>
                <a:latin typeface="Arial Narrow" panose="020B0606020202030204" pitchFamily="34" charset="0"/>
              </a:rPr>
              <a:t>		  6 KIs</a:t>
            </a:r>
            <a:endParaRPr lang="en-US" sz="1800" b="1" i="0" u="none" strike="noStrike" dirty="0">
              <a:solidFill>
                <a:srgbClr val="000000"/>
              </a:solidFill>
              <a:latin typeface="Arial Narrow" panose="020B0606020202030204" pitchFamily="34" charset="0"/>
            </a:endParaRPr>
          </a:p>
          <a:p>
            <a:pPr marR="26970" algn="l" rtl="0"/>
            <a:r>
              <a:rPr lang="en-US" sz="1800" i="0" u="none" strike="noStrike" dirty="0">
                <a:solidFill>
                  <a:srgbClr val="58585B"/>
                </a:solidFill>
                <a:latin typeface="Arial Narrow" panose="020B0606020202030204" pitchFamily="34" charset="0"/>
              </a:rPr>
              <a:t>Returnees (more than 3 months ago)</a:t>
            </a:r>
            <a:r>
              <a:rPr lang="en-US" sz="1800" b="1" i="0" u="none" strike="noStrike" dirty="0">
                <a:solidFill>
                  <a:srgbClr val="58585B"/>
                </a:solidFill>
                <a:latin typeface="Arial Narrow" panose="020B0606020202030204" pitchFamily="34" charset="0"/>
              </a:rPr>
              <a:t>	  5 KIs</a:t>
            </a:r>
          </a:p>
          <a:p>
            <a:pPr marR="26970" algn="l" rtl="0"/>
            <a:r>
              <a:rPr lang="en-US" sz="1800" i="0" u="none" strike="noStrike" dirty="0">
                <a:solidFill>
                  <a:srgbClr val="58585B"/>
                </a:solidFill>
                <a:latin typeface="Arial Narrow" panose="020B0606020202030204" pitchFamily="34" charset="0"/>
              </a:rPr>
              <a:t>Returnees (less than 3 months ago)</a:t>
            </a:r>
            <a:r>
              <a:rPr lang="en-US" sz="1800" b="1" i="0" u="none" strike="noStrike" dirty="0">
                <a:solidFill>
                  <a:srgbClr val="58585B"/>
                </a:solidFill>
                <a:latin typeface="Arial Narrow" panose="020B0606020202030204" pitchFamily="34" charset="0"/>
              </a:rPr>
              <a:t>	  5 KIs</a:t>
            </a:r>
            <a:endParaRPr lang="en-US" dirty="0"/>
          </a:p>
        </p:txBody>
      </p:sp>
      <p:pic>
        <p:nvPicPr>
          <p:cNvPr id="11" name="Picture 10">
            <a:extLst>
              <a:ext uri="{FF2B5EF4-FFF2-40B4-BE49-F238E27FC236}">
                <a16:creationId xmlns:a16="http://schemas.microsoft.com/office/drawing/2014/main" id="{48EC5C55-4311-43AC-B2D9-3E423B047CFB}"/>
              </a:ext>
            </a:extLst>
          </p:cNvPr>
          <p:cNvPicPr preferRelativeResize="0">
            <a:picLocks/>
          </p:cNvPicPr>
          <p:nvPr/>
        </p:nvPicPr>
        <p:blipFill>
          <a:blip r:embed="rId4"/>
          <a:stretch>
            <a:fillRect/>
          </a:stretch>
        </p:blipFill>
        <p:spPr>
          <a:xfrm>
            <a:off x="5329364" y="4519167"/>
            <a:ext cx="1162212" cy="1645920"/>
          </a:xfrm>
          <a:prstGeom prst="rect">
            <a:avLst/>
          </a:prstGeom>
        </p:spPr>
      </p:pic>
    </p:spTree>
    <p:extLst>
      <p:ext uri="{BB962C8B-B14F-4D97-AF65-F5344CB8AC3E}">
        <p14:creationId xmlns:p14="http://schemas.microsoft.com/office/powerpoint/2010/main" val="113482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id="{5DF8A732-EB82-4342-BDD3-4AA7CDC7C283}"/>
              </a:ext>
            </a:extLst>
          </p:cNvPr>
          <p:cNvSpPr/>
          <p:nvPr/>
        </p:nvSpPr>
        <p:spPr>
          <a:xfrm>
            <a:off x="423006" y="1354522"/>
            <a:ext cx="8412480" cy="4862870"/>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Considering the findings as indicative </a:t>
            </a:r>
            <a:r>
              <a:rPr lang="en-US" sz="2000" dirty="0">
                <a:solidFill>
                  <a:srgbClr val="58585A"/>
                </a:solidFill>
                <a:latin typeface="Arial Narrow" panose="020B0606020202030204" pitchFamily="34" charset="0"/>
              </a:rPr>
              <a:t>due to the small sample size and the purposive sampling method</a:t>
            </a:r>
          </a:p>
          <a:p>
            <a:pPr algn="just">
              <a:spcAft>
                <a:spcPts val="1800"/>
              </a:spcAft>
            </a:pPr>
            <a:r>
              <a:rPr lang="en-US" sz="2000" dirty="0">
                <a:solidFill>
                  <a:srgbClr val="58585A"/>
                </a:solidFill>
                <a:latin typeface="Arial Narrow" panose="020B0606020202030204" pitchFamily="34" charset="0"/>
              </a:rPr>
              <a:t>	  54 KIs in Yathreb Sub-district</a:t>
            </a:r>
            <a:endParaRPr lang="en-US"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KIs gender balance</a:t>
            </a:r>
          </a:p>
          <a:p>
            <a:pPr algn="just">
              <a:spcAft>
                <a:spcPts val="600"/>
              </a:spcAft>
            </a:pPr>
            <a:r>
              <a:rPr lang="en-US" sz="2000" dirty="0">
                <a:solidFill>
                  <a:srgbClr val="58585A"/>
                </a:solidFill>
                <a:latin typeface="Arial Narrow" panose="020B0606020202030204" pitchFamily="34" charset="0"/>
              </a:rPr>
              <a:t>	  44 male KIs</a:t>
            </a:r>
          </a:p>
          <a:p>
            <a:pPr algn="just">
              <a:spcAft>
                <a:spcPts val="1800"/>
              </a:spcAft>
            </a:pPr>
            <a:r>
              <a:rPr lang="en-US" sz="2000" dirty="0">
                <a:solidFill>
                  <a:srgbClr val="58585A"/>
                </a:solidFill>
                <a:latin typeface="Arial Narrow" panose="020B0606020202030204" pitchFamily="34" charset="0"/>
              </a:rPr>
              <a:t>	  10 female KIs</a:t>
            </a:r>
            <a:endParaRPr lang="en-US" sz="1800" dirty="0">
              <a:latin typeface="MS Shell Dlg 2" panose="020B060403050404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Contextualization at sub-district level</a:t>
            </a:r>
          </a:p>
          <a:p>
            <a:pPr marL="971550" lvl="1" algn="just"/>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To operationalise the identified trends, information was analysed</a:t>
            </a:r>
          </a:p>
          <a:p>
            <a:pPr marL="971550" lvl="1" algn="just">
              <a:spcAft>
                <a:spcPts val="1800"/>
              </a:spcAft>
            </a:pPr>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and visualized at sub-district level, rather than village or neighbourhood</a:t>
            </a:r>
            <a:endParaRPr lang="en-GB"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Remote data collection</a:t>
            </a:r>
          </a:p>
          <a:p>
            <a:pPr marL="971550" algn="just">
              <a:spcAft>
                <a:spcPts val="2400"/>
              </a:spcAft>
            </a:pPr>
            <a:r>
              <a:rPr lang="en-GB" sz="2000" dirty="0">
                <a:solidFill>
                  <a:srgbClr val="58585A"/>
                </a:solidFill>
                <a:latin typeface="Arial Narrow" panose="020B0606020202030204" pitchFamily="34" charset="0"/>
              </a:rPr>
              <a:t>Data collected remotely by phone</a:t>
            </a:r>
            <a:endParaRPr lang="en-US" sz="2000" dirty="0">
              <a:solidFill>
                <a:srgbClr val="58585A"/>
              </a:solidFill>
              <a:latin typeface="Arial Narrow" panose="020B0606020202030204" pitchFamily="34" charset="0"/>
            </a:endParaRPr>
          </a:p>
        </p:txBody>
      </p:sp>
      <p:sp>
        <p:nvSpPr>
          <p:cNvPr id="4" name="TextBox 3">
            <a:extLst>
              <a:ext uri="{FF2B5EF4-FFF2-40B4-BE49-F238E27FC236}">
                <a16:creationId xmlns:a16="http://schemas.microsoft.com/office/drawing/2014/main" id="{5F5AAB23-C119-40CD-8010-7768A2E7558F}"/>
              </a:ext>
            </a:extLst>
          </p:cNvPr>
          <p:cNvSpPr txBox="1"/>
          <p:nvPr/>
        </p:nvSpPr>
        <p:spPr>
          <a:xfrm>
            <a:off x="892804" y="1997794"/>
            <a:ext cx="72067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endParaRPr lang="en-US" sz="2800" dirty="0"/>
          </a:p>
        </p:txBody>
      </p:sp>
      <p:sp>
        <p:nvSpPr>
          <p:cNvPr id="6" name="TextBox 5">
            <a:extLst>
              <a:ext uri="{FF2B5EF4-FFF2-40B4-BE49-F238E27FC236}">
                <a16:creationId xmlns:a16="http://schemas.microsoft.com/office/drawing/2014/main" id="{7309EAC6-5CE0-45CE-B2E7-F898FF42A9D2}"/>
              </a:ext>
            </a:extLst>
          </p:cNvPr>
          <p:cNvSpPr txBox="1"/>
          <p:nvPr/>
        </p:nvSpPr>
        <p:spPr>
          <a:xfrm>
            <a:off x="892804" y="3172034"/>
            <a:ext cx="59608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p>
        </p:txBody>
      </p:sp>
      <p:pic>
        <p:nvPicPr>
          <p:cNvPr id="7" name="Picture 6">
            <a:extLst>
              <a:ext uri="{FF2B5EF4-FFF2-40B4-BE49-F238E27FC236}">
                <a16:creationId xmlns:a16="http://schemas.microsoft.com/office/drawing/2014/main" id="{F40D2895-D3C6-414D-8D91-65E158C37B1E}"/>
              </a:ext>
            </a:extLst>
          </p:cNvPr>
          <p:cNvPicPr>
            <a:picLocks noChangeAspect="1"/>
          </p:cNvPicPr>
          <p:nvPr/>
        </p:nvPicPr>
        <p:blipFill>
          <a:blip r:embed="rId3"/>
          <a:stretch>
            <a:fillRect/>
          </a:stretch>
        </p:blipFill>
        <p:spPr>
          <a:xfrm>
            <a:off x="894613" y="4479161"/>
            <a:ext cx="476711" cy="523220"/>
          </a:xfrm>
          <a:prstGeom prst="rect">
            <a:avLst/>
          </a:prstGeom>
        </p:spPr>
      </p:pic>
      <p:pic>
        <p:nvPicPr>
          <p:cNvPr id="8" name="Picture 7">
            <a:extLst>
              <a:ext uri="{FF2B5EF4-FFF2-40B4-BE49-F238E27FC236}">
                <a16:creationId xmlns:a16="http://schemas.microsoft.com/office/drawing/2014/main" id="{919B1466-1916-43FB-B16E-2CCF645CFFBF}"/>
              </a:ext>
            </a:extLst>
          </p:cNvPr>
          <p:cNvPicPr>
            <a:picLocks noChangeAspect="1"/>
          </p:cNvPicPr>
          <p:nvPr/>
        </p:nvPicPr>
        <p:blipFill>
          <a:blip r:embed="rId4"/>
          <a:stretch>
            <a:fillRect/>
          </a:stretch>
        </p:blipFill>
        <p:spPr>
          <a:xfrm>
            <a:off x="953575" y="5677768"/>
            <a:ext cx="476711" cy="424133"/>
          </a:xfrm>
          <a:prstGeom prst="rect">
            <a:avLst/>
          </a:prstGeom>
        </p:spPr>
      </p:pic>
      <p:pic>
        <p:nvPicPr>
          <p:cNvPr id="9" name="Picture 8">
            <a:extLst>
              <a:ext uri="{FF2B5EF4-FFF2-40B4-BE49-F238E27FC236}">
                <a16:creationId xmlns:a16="http://schemas.microsoft.com/office/drawing/2014/main" id="{B782D972-73BA-4EE8-B6B0-E67C5C400B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794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492424"/>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Yathreb overview and current demographics</a:t>
            </a:r>
            <a:endParaRPr lang="en-US" sz="3600" b="1" dirty="0">
              <a:solidFill>
                <a:srgbClr val="FFFF00"/>
              </a:solidFill>
              <a:latin typeface="Arial Narrow" panose="020B0606020202030204" pitchFamily="34" charset="0"/>
            </a:endParaRP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3</a:t>
            </a:r>
          </a:p>
        </p:txBody>
      </p:sp>
      <p:pic>
        <p:nvPicPr>
          <p:cNvPr id="4" name="Picture 3">
            <a:extLst>
              <a:ext uri="{FF2B5EF4-FFF2-40B4-BE49-F238E27FC236}">
                <a16:creationId xmlns:a16="http://schemas.microsoft.com/office/drawing/2014/main" id="{8ED37968-0C1F-4CEF-B5F1-25F63C10A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175511906"/>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18639</TotalTime>
  <Words>6859</Words>
  <Application>Microsoft Office PowerPoint</Application>
  <PresentationFormat>On-screen Show (4:3)</PresentationFormat>
  <Paragraphs>545</Paragraphs>
  <Slides>34</Slides>
  <Notes>29</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34</vt:i4>
      </vt:variant>
    </vt:vector>
  </HeadingPairs>
  <TitlesOfParts>
    <vt:vector size="56" baseType="lpstr">
      <vt:lpstr>Arial Unicode MS</vt:lpstr>
      <vt:lpstr>Arial</vt:lpstr>
      <vt:lpstr>Arial Narrow</vt:lpstr>
      <vt:lpstr>Calibri</vt:lpstr>
      <vt:lpstr>humanitarian-icons-v02</vt:lpstr>
      <vt:lpstr>MS Shell Dlg 2</vt:lpstr>
      <vt:lpstr>Trade Gothic LT Std Bold</vt:lpstr>
      <vt:lpstr>TradeGothicLTPro-Bold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Yathreb Sub-district overview</vt:lpstr>
      <vt:lpstr>PowerPoint Presentation</vt:lpstr>
      <vt:lpstr>Yathreb Sub-district Key findings</vt:lpstr>
      <vt:lpstr>Yathreb Sub-district Other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Canon Co</cp:lastModifiedBy>
  <cp:revision>460</cp:revision>
  <dcterms:created xsi:type="dcterms:W3CDTF">2020-08-09T11:48:21Z</dcterms:created>
  <dcterms:modified xsi:type="dcterms:W3CDTF">2021-03-30T12:36:05Z</dcterms:modified>
</cp:coreProperties>
</file>