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Lst>
  <p:notesMasterIdLst>
    <p:notesMasterId r:id="rId26"/>
  </p:notesMasterIdLst>
  <p:sldIdLst>
    <p:sldId id="298" r:id="rId11"/>
    <p:sldId id="421" r:id="rId12"/>
    <p:sldId id="329" r:id="rId13"/>
    <p:sldId id="419" r:id="rId14"/>
    <p:sldId id="445" r:id="rId15"/>
    <p:sldId id="449" r:id="rId16"/>
    <p:sldId id="446" r:id="rId17"/>
    <p:sldId id="450" r:id="rId18"/>
    <p:sldId id="447" r:id="rId19"/>
    <p:sldId id="454" r:id="rId20"/>
    <p:sldId id="448" r:id="rId21"/>
    <p:sldId id="453" r:id="rId22"/>
    <p:sldId id="452" r:id="rId23"/>
    <p:sldId id="451" r:id="rId24"/>
    <p:sldId id="36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h vose" initials="sv" lastIdx="1" clrIdx="6">
    <p:extLst>
      <p:ext uri="{19B8F6BF-5375-455C-9EA6-DF929625EA0E}">
        <p15:presenceInfo xmlns:p15="http://schemas.microsoft.com/office/powerpoint/2012/main" userId="506dd5a55c8e08ed" providerId="Windows Live"/>
      </p:ext>
    </p:extLst>
  </p:cmAuthor>
  <p:cmAuthor id="1" name="NY" initials="N" lastIdx="27" clrIdx="0">
    <p:extLst>
      <p:ext uri="{19B8F6BF-5375-455C-9EA6-DF929625EA0E}">
        <p15:presenceInfo xmlns:p15="http://schemas.microsoft.com/office/powerpoint/2012/main" userId="NY" providerId="None"/>
      </p:ext>
    </p:extLst>
  </p:cmAuthor>
  <p:cmAuthor id="2" name="Roxana Mullafiroze" initials="RM" lastIdx="64" clrIdx="1">
    <p:extLst>
      <p:ext uri="{19B8F6BF-5375-455C-9EA6-DF929625EA0E}">
        <p15:presenceInfo xmlns:p15="http://schemas.microsoft.com/office/powerpoint/2012/main" userId="Roxana Mullafiroze" providerId="None"/>
      </p:ext>
    </p:extLst>
  </p:cmAuthor>
  <p:cmAuthor id="3" name="Luis Alcaraz" initials="LA" lastIdx="1" clrIdx="2">
    <p:extLst>
      <p:ext uri="{19B8F6BF-5375-455C-9EA6-DF929625EA0E}">
        <p15:presenceInfo xmlns:p15="http://schemas.microsoft.com/office/powerpoint/2012/main" userId="b4d0aa4563b3d7e6" providerId="Windows Live"/>
      </p:ext>
    </p:extLst>
  </p:cmAuthor>
  <p:cmAuthor id="4" name="Koen van der West" initials="KvdW" lastIdx="1" clrIdx="3">
    <p:extLst>
      <p:ext uri="{19B8F6BF-5375-455C-9EA6-DF929625EA0E}">
        <p15:presenceInfo xmlns:p15="http://schemas.microsoft.com/office/powerpoint/2012/main" userId="Koen van der West" providerId="None"/>
      </p:ext>
    </p:extLst>
  </p:cmAuthor>
  <p:cmAuthor id="5" name="Camilla" initials="Camilla" lastIdx="16" clrIdx="4">
    <p:extLst>
      <p:ext uri="{19B8F6BF-5375-455C-9EA6-DF929625EA0E}">
        <p15:presenceInfo xmlns:p15="http://schemas.microsoft.com/office/powerpoint/2012/main" userId="Camilla" providerId="None"/>
      </p:ext>
    </p:extLst>
  </p:cmAuthor>
  <p:cmAuthor id="6" name="Alun" initials="AC" lastIdx="13" clrIdx="5">
    <p:extLst>
      <p:ext uri="{19B8F6BF-5375-455C-9EA6-DF929625EA0E}">
        <p15:presenceInfo xmlns:p15="http://schemas.microsoft.com/office/powerpoint/2012/main" userId="Alu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EE5859"/>
    <a:srgbClr val="D9D9D9"/>
    <a:srgbClr val="000000"/>
    <a:srgbClr val="BFBFBF"/>
    <a:srgbClr val="F08C8F"/>
    <a:srgbClr val="FFB1B1"/>
    <a:srgbClr val="FFFFFF"/>
    <a:srgbClr val="B84549"/>
    <a:srgbClr val="E45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7610" autoAdjust="0"/>
  </p:normalViewPr>
  <p:slideViewPr>
    <p:cSldViewPr snapToGrid="0">
      <p:cViewPr>
        <p:scale>
          <a:sx n="80" d="100"/>
          <a:sy n="80" d="100"/>
        </p:scale>
        <p:origin x="696" y="-536"/>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Sheet1!$C$2</c:f>
              <c:strCache>
                <c:ptCount val="1"/>
                <c:pt idx="0">
                  <c:v>% KIs</c:v>
                </c:pt>
              </c:strCache>
            </c:strRef>
          </c:tx>
          <c:spPr>
            <a:solidFill>
              <a:srgbClr val="EE5859"/>
            </a:solidFill>
            <a:ln>
              <a:noFill/>
            </a:ln>
            <a:effectLst/>
          </c:spPr>
          <c:invertIfNegative val="0"/>
          <c:dLbls>
            <c:dLbl>
              <c:idx val="0"/>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E3-41C2-AD0B-0A31C8345DD5}"/>
                </c:ext>
              </c:extLst>
            </c:dLbl>
            <c:dLbl>
              <c:idx val="1"/>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E3-41C2-AD0B-0A31C8345DD5}"/>
                </c:ext>
              </c:extLst>
            </c:dLbl>
            <c:dLbl>
              <c:idx val="2"/>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E3-41C2-AD0B-0A31C8345DD5}"/>
                </c:ext>
              </c:extLst>
            </c:dLbl>
            <c:dLbl>
              <c:idx val="3"/>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E3-41C2-AD0B-0A31C8345DD5}"/>
                </c:ext>
              </c:extLst>
            </c:dLbl>
            <c:dLbl>
              <c:idx val="4"/>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E3-41C2-AD0B-0A31C8345DD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Re-claim property</c:v>
                </c:pt>
                <c:pt idx="1">
                  <c:v>Finding employment opportunities</c:v>
                </c:pt>
                <c:pt idx="2">
                  <c:v>Security situation improved</c:v>
                </c:pt>
                <c:pt idx="3">
                  <c:v>Emotional desire to return</c:v>
                </c:pt>
                <c:pt idx="4">
                  <c:v>Poor living conditions in AoD</c:v>
                </c:pt>
              </c:strCache>
            </c:strRef>
          </c:cat>
          <c:val>
            <c:numRef>
              <c:f>Sheet1!$C$3:$C$7</c:f>
              <c:numCache>
                <c:formatCode>0%</c:formatCode>
                <c:ptCount val="5"/>
                <c:pt idx="0">
                  <c:v>0.55555555555555558</c:v>
                </c:pt>
                <c:pt idx="1">
                  <c:v>0.3888888888888889</c:v>
                </c:pt>
                <c:pt idx="2">
                  <c:v>0.3888888888888889</c:v>
                </c:pt>
                <c:pt idx="3">
                  <c:v>0.33333333333333331</c:v>
                </c:pt>
                <c:pt idx="4">
                  <c:v>0.27777777777777779</c:v>
                </c:pt>
              </c:numCache>
            </c:numRef>
          </c:val>
          <c:extLst>
            <c:ext xmlns:c16="http://schemas.microsoft.com/office/drawing/2014/chart" uri="{C3380CC4-5D6E-409C-BE32-E72D297353CC}">
              <c16:uniqueId val="{00000005-98E3-41C2-AD0B-0A31C8345DD5}"/>
            </c:ext>
          </c:extLst>
        </c:ser>
        <c:dLbls>
          <c:dLblPos val="outEnd"/>
          <c:showLegendKey val="0"/>
          <c:showVal val="1"/>
          <c:showCatName val="0"/>
          <c:showSerName val="0"/>
          <c:showPercent val="0"/>
          <c:showBubbleSize val="0"/>
        </c:dLbls>
        <c:gapWidth val="88"/>
        <c:axId val="597340856"/>
        <c:axId val="597344056"/>
      </c:barChart>
      <c:catAx>
        <c:axId val="597340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crossAx val="597344056"/>
        <c:crosses val="autoZero"/>
        <c:auto val="1"/>
        <c:lblAlgn val="ctr"/>
        <c:lblOffset val="100"/>
        <c:noMultiLvlLbl val="0"/>
      </c:catAx>
      <c:valAx>
        <c:axId val="597344056"/>
        <c:scaling>
          <c:orientation val="minMax"/>
        </c:scaling>
        <c:delete val="1"/>
        <c:axPos val="t"/>
        <c:numFmt formatCode="0%" sourceLinked="1"/>
        <c:majorTickMark val="none"/>
        <c:minorTickMark val="none"/>
        <c:tickLblPos val="nextTo"/>
        <c:crossAx val="5973408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5F3A9-9CCE-49D1-84B9-FBE1C93054A2}" type="datetimeFigureOut">
              <a:rPr lang="en-US" smtClean="0"/>
              <a:t>2/25/2020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reported reasons for a decrease in agriculture were: fear of ISIL attacks (11 out of 21 KIs), lack of support from the government (eight out of 21 KIs), farmers still being in displacement (six out of 21 KIs), several years of lack of rains  and sulphuric water from the wells (six out of 21 KIs), high prices of seeds, lack of farming equipment and fertilisers (four out of 21 KIs), and rising salinity of the soil (two out of 21 KIs).</a:t>
            </a:r>
            <a:endParaRPr lang="en-US"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196163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One KI noted that before the arrival of ISIL, there had been 36 medical staff.</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11</a:t>
            </a:fld>
            <a:endParaRPr lang="en-US"/>
          </a:p>
        </p:txBody>
      </p:sp>
    </p:spTree>
    <p:extLst>
      <p:ext uri="{BB962C8B-B14F-4D97-AF65-F5344CB8AC3E}">
        <p14:creationId xmlns:p14="http://schemas.microsoft.com/office/powerpoint/2010/main" val="294839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One returnee noted that before the arrival of ISIL, there had been 36 medical staff.</a:t>
            </a:r>
          </a:p>
          <a:p>
            <a:r>
              <a:rPr lang="en-GB" sz="1200" kern="1200" dirty="0">
                <a:solidFill>
                  <a:schemeClr val="tx1"/>
                </a:solidFill>
                <a:effectLst/>
                <a:latin typeface="+mn-lt"/>
                <a:ea typeface="+mn-ea"/>
                <a:cs typeface="+mn-cs"/>
              </a:rPr>
              <a:t>The accelerated learning school was functioning inside the primary school facility. </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273943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Nine out of 22 KIs reported that people were getting ill from the water</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majority of residents receiving water for only a few hours once every 10 to 15 days, although reported amounts did vary. The difference in responses was largely due to the irregularity of piped water availability over time and across different neighbourhoods. Certain neighbourhoods had no access at all to piped water, such as: Al-</a:t>
            </a:r>
            <a:r>
              <a:rPr lang="en-GB" sz="1200" b="0" i="0" kern="1200" dirty="0" err="1">
                <a:solidFill>
                  <a:schemeClr val="tx1"/>
                </a:solidFill>
                <a:effectLst/>
                <a:latin typeface="+mn-lt"/>
                <a:ea typeface="+mn-ea"/>
                <a:cs typeface="+mn-cs"/>
              </a:rPr>
              <a:t>Madares</a:t>
            </a:r>
            <a:r>
              <a:rPr lang="en-GB" sz="1200" b="0" i="0" kern="1200" dirty="0">
                <a:solidFill>
                  <a:schemeClr val="tx1"/>
                </a:solidFill>
                <a:effectLst/>
                <a:latin typeface="+mn-lt"/>
                <a:ea typeface="+mn-ea"/>
                <a:cs typeface="+mn-cs"/>
              </a:rPr>
              <a:t> due to insufficient water pressure and old pipes, or Al-</a:t>
            </a:r>
            <a:r>
              <a:rPr lang="en-GB" sz="1200" b="0" i="0" kern="1200" dirty="0" err="1">
                <a:solidFill>
                  <a:schemeClr val="tx1"/>
                </a:solidFill>
                <a:effectLst/>
                <a:latin typeface="+mn-lt"/>
                <a:ea typeface="+mn-ea"/>
                <a:cs typeface="+mn-cs"/>
              </a:rPr>
              <a:t>Hawasem</a:t>
            </a:r>
            <a:r>
              <a:rPr lang="en-GB" sz="1200" b="0" i="0" kern="1200" dirty="0">
                <a:solidFill>
                  <a:schemeClr val="tx1"/>
                </a:solidFill>
                <a:effectLst/>
                <a:latin typeface="+mn-lt"/>
                <a:ea typeface="+mn-ea"/>
                <a:cs typeface="+mn-cs"/>
              </a:rPr>
              <a:t> where new houses had been built and not yet connected to the infrastructure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Reporting of water as a priority need </a:t>
            </a:r>
            <a:r>
              <a:rPr lang="en-GB" sz="1200" b="0" kern="1200" baseline="0" dirty="0">
                <a:solidFill>
                  <a:srgbClr val="58585A"/>
                </a:solidFill>
                <a:latin typeface="Arial Narrow" panose="020B0606020202030204" pitchFamily="34" charset="0"/>
                <a:ea typeface="+mn-ea"/>
                <a:cs typeface="+mn-cs"/>
              </a:rPr>
              <a:t>which corresponds with the reports of IDPs and re-displaced KIs (four KIs) that saw water as a major obstacle to return</a:t>
            </a:r>
            <a:r>
              <a:rPr lang="en-GB" sz="1200" kern="1200" baseline="0" dirty="0">
                <a:solidFill>
                  <a:srgbClr val="58585A"/>
                </a:solidFill>
                <a:latin typeface="Arial Narrow" panose="020B0606020202030204" pitchFamily="34" charset="0"/>
                <a:ea typeface="+mn-ea"/>
                <a:cs typeface="+mn-cs"/>
              </a:rPr>
              <a:t>.</a:t>
            </a:r>
          </a:p>
          <a:p>
            <a:pPr marL="171450" indent="-171450">
              <a:buFont typeface="Arial" panose="020B0604020202020204" pitchFamily="34" charset="0"/>
              <a:buChar char="•"/>
            </a:pPr>
            <a:endParaRPr lang="en-GB" sz="1200" b="0" i="0" kern="1200" baseline="0" dirty="0">
              <a:solidFill>
                <a:srgbClr val="58585A"/>
              </a:solidFill>
              <a:latin typeface="Arial Narrow" panose="020B0606020202030204" pitchFamily="34" charset="0"/>
              <a:ea typeface="+mn-ea"/>
              <a:cs typeface="+mn-cs"/>
            </a:endParaRPr>
          </a:p>
          <a:p>
            <a:pPr marL="0" indent="0">
              <a:buFont typeface="Arial" panose="020B0604020202020204" pitchFamily="34" charset="0"/>
              <a:buNone/>
            </a:pPr>
            <a:r>
              <a:rPr lang="en-GB" b="0" i="0" dirty="0"/>
              <a:t>Waste:</a:t>
            </a:r>
          </a:p>
          <a:p>
            <a:pPr marL="0" indent="0">
              <a:buFont typeface="Arial" panose="020B0604020202020204" pitchFamily="34" charset="0"/>
              <a:buNone/>
            </a:pPr>
            <a:r>
              <a:rPr lang="en-GB" sz="1200" kern="1200" dirty="0">
                <a:solidFill>
                  <a:schemeClr val="tx1"/>
                </a:solidFill>
                <a:effectLst/>
                <a:latin typeface="+mn-lt"/>
                <a:ea typeface="+mn-ea"/>
                <a:cs typeface="+mn-cs"/>
              </a:rPr>
              <a:t>The municipality was reportedly responsible for the waste collection without any cost. Waste was collected from the houses twice a week in each neighbourhood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Experts suggested that to improve waste removal services they needed financial support, to hire more workers, and increase the number of trucks and containers.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228078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Despite the perceived isolation of the town, governmental and humanitarian actors </a:t>
            </a:r>
            <a:r>
              <a:rPr lang="en-US" sz="1200" dirty="0">
                <a:solidFill>
                  <a:srgbClr val="58585A"/>
                </a:solidFill>
                <a:latin typeface="Arial Narrow" panose="020B0606020202030204" pitchFamily="34" charset="0"/>
              </a:rPr>
              <a:t>— both local and international — providing assistance.</a:t>
            </a:r>
          </a:p>
          <a:p>
            <a:endParaRPr lang="en-GB" dirty="0"/>
          </a:p>
          <a:p>
            <a:r>
              <a:rPr lang="en-GB" dirty="0"/>
              <a:t>Legal: Documentation</a:t>
            </a:r>
            <a:r>
              <a:rPr lang="en-GB" baseline="0" dirty="0"/>
              <a:t> not really reported as an issue. Movement only reported as an issue in areas where ISIL presence. There is an increased cost of accessing legal services. </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2140844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197897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case of </a:t>
            </a:r>
            <a:r>
              <a:rPr lang="en-GB" sz="1200" kern="1200" dirty="0" err="1">
                <a:solidFill>
                  <a:schemeClr val="tx1"/>
                </a:solidFill>
                <a:effectLst/>
                <a:latin typeface="+mn-lt"/>
                <a:ea typeface="+mn-ea"/>
                <a:cs typeface="+mn-cs"/>
              </a:rPr>
              <a:t>Hatra</a:t>
            </a:r>
            <a:r>
              <a:rPr lang="en-GB" sz="1200" kern="1200" dirty="0">
                <a:solidFill>
                  <a:schemeClr val="tx1"/>
                </a:solidFill>
                <a:effectLst/>
                <a:latin typeface="+mn-lt"/>
                <a:ea typeface="+mn-ea"/>
                <a:cs typeface="+mn-cs"/>
              </a:rPr>
              <a:t>, many internally displaced persons (IDPs) had not returned, and a significant proportion of returnees had reportedly re-displaced.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this reason, REACH decided to include additional questions in this round of assessment, for those who had re-displaced after returning to their area of origin (</a:t>
            </a:r>
            <a:r>
              <a:rPr lang="en-GB" sz="1200" kern="1200" dirty="0" err="1">
                <a:solidFill>
                  <a:schemeClr val="tx1"/>
                </a:solidFill>
                <a:effectLst/>
                <a:latin typeface="+mn-lt"/>
                <a:ea typeface="+mn-ea"/>
                <a:cs typeface="+mn-cs"/>
              </a:rPr>
              <a:t>AoO</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57454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Hatra is located 115 kilometres south of Mosul, and 80 kilometres west of Al Qayyarah,</a:t>
            </a:r>
          </a:p>
          <a:p>
            <a:pPr marL="171450" indent="-171450">
              <a:buFont typeface="Arial" panose="020B0604020202020204" pitchFamily="34" charset="0"/>
              <a:buChar char="•"/>
            </a:pPr>
            <a:r>
              <a:rPr lang="en-GB" sz="1200" kern="1200" dirty="0" err="1">
                <a:solidFill>
                  <a:schemeClr val="tx1"/>
                </a:solidFill>
                <a:effectLst/>
                <a:latin typeface="+mn-lt"/>
                <a:ea typeface="+mn-ea"/>
                <a:cs typeface="+mn-cs"/>
              </a:rPr>
              <a:t>Hatra</a:t>
            </a:r>
            <a:r>
              <a:rPr lang="en-GB" sz="1200" kern="1200" dirty="0">
                <a:solidFill>
                  <a:schemeClr val="tx1"/>
                </a:solidFill>
                <a:effectLst/>
                <a:latin typeface="+mn-lt"/>
                <a:ea typeface="+mn-ea"/>
                <a:cs typeface="+mn-cs"/>
              </a:rPr>
              <a:t> town is the southernmost populated area in </a:t>
            </a:r>
            <a:r>
              <a:rPr lang="en-GB" sz="1200" kern="1200" dirty="0" err="1">
                <a:solidFill>
                  <a:schemeClr val="tx1"/>
                </a:solidFill>
                <a:effectLst/>
                <a:latin typeface="+mn-lt"/>
                <a:ea typeface="+mn-ea"/>
                <a:cs typeface="+mn-cs"/>
              </a:rPr>
              <a:t>Ninewa</a:t>
            </a:r>
            <a:r>
              <a:rPr lang="en-GB" sz="1200" kern="1200" dirty="0">
                <a:solidFill>
                  <a:schemeClr val="tx1"/>
                </a:solidFill>
                <a:effectLst/>
                <a:latin typeface="+mn-lt"/>
                <a:ea typeface="+mn-ea"/>
                <a:cs typeface="+mn-cs"/>
              </a:rPr>
              <a:t> governorate, bordered by the desert commonly known as </a:t>
            </a:r>
            <a:r>
              <a:rPr lang="en-GB" sz="1200" kern="1200" dirty="0" err="1">
                <a:solidFill>
                  <a:schemeClr val="tx1"/>
                </a:solidFill>
                <a:effectLst/>
                <a:latin typeface="+mn-lt"/>
                <a:ea typeface="+mn-ea"/>
                <a:cs typeface="+mn-cs"/>
              </a:rPr>
              <a:t>al-Jazeera</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3</a:t>
            </a:fld>
            <a:endParaRPr lang="en-US"/>
          </a:p>
        </p:txBody>
      </p:sp>
    </p:spTree>
    <p:extLst>
      <p:ext uri="{BB962C8B-B14F-4D97-AF65-F5344CB8AC3E}">
        <p14:creationId xmlns:p14="http://schemas.microsoft.com/office/powerpoint/2010/main" val="294279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i="0" kern="1200" dirty="0">
                <a:solidFill>
                  <a:schemeClr val="tx1"/>
                </a:solidFill>
                <a:effectLst/>
                <a:latin typeface="Arial Narrow" panose="020B0606020202030204" pitchFamily="34" charset="0"/>
                <a:ea typeface="+mn-ea"/>
                <a:cs typeface="+mn-cs"/>
              </a:rPr>
              <a:t>2,000 = </a:t>
            </a:r>
            <a:r>
              <a:rPr lang="en-GB" sz="1400" dirty="0">
                <a:solidFill>
                  <a:srgbClr val="58585A"/>
                </a:solidFill>
                <a:latin typeface="Arial Narrow" panose="020B0606020202030204" pitchFamily="34" charset="0"/>
              </a:rPr>
              <a:t>approximately 9,000 individuals.</a:t>
            </a:r>
          </a:p>
          <a:p>
            <a:pPr marL="285750" indent="-285750">
              <a:buFont typeface="Arial" panose="020B0604020202020204" pitchFamily="34" charset="0"/>
              <a:buChar char="•"/>
            </a:pPr>
            <a:r>
              <a:rPr lang="en-GB" sz="1400" i="0" kern="1200" dirty="0">
                <a:solidFill>
                  <a:schemeClr val="tx1"/>
                </a:solidFill>
                <a:effectLst/>
                <a:latin typeface="Arial Narrow" panose="020B0606020202030204" pitchFamily="34" charset="0"/>
                <a:ea typeface="+mn-ea"/>
                <a:cs typeface="+mn-cs"/>
              </a:rPr>
              <a:t>Information regarding their decision to remain was conflicting, since one KI reported that those families did not have the financial means to displace when ISIL arrived, and another reported the remainees had affiliation with ISIL.</a:t>
            </a:r>
          </a:p>
          <a:p>
            <a:pPr marL="285750" indent="-285750">
              <a:buFont typeface="Arial" panose="020B0604020202020204" pitchFamily="34" charset="0"/>
              <a:buChar char="•"/>
            </a:pPr>
            <a:r>
              <a:rPr lang="en-GB" sz="1400" dirty="0">
                <a:solidFill>
                  <a:srgbClr val="58585A"/>
                </a:solidFill>
                <a:latin typeface="Arial Narrow" panose="020B0606020202030204" pitchFamily="34" charset="0"/>
              </a:rPr>
              <a:t>Four KIs reported that there were some remainees in Hatra when ISIL arrived (400 families approximately ) who had since displaced and were not being allowed to return.</a:t>
            </a:r>
            <a:r>
              <a:rPr lang="en-US" sz="1400" dirty="0">
                <a:solidFill>
                  <a:srgbClr val="58585A"/>
                </a:solidFill>
                <a:latin typeface="Arial Narrow" panose="020B0606020202030204" pitchFamily="34" charset="0"/>
              </a:rPr>
              <a:t> </a:t>
            </a:r>
            <a:endParaRPr lang="en-GB" sz="1400" i="0" kern="1200" dirty="0">
              <a:solidFill>
                <a:schemeClr val="tx1"/>
              </a:solidFill>
              <a:effectLst/>
              <a:latin typeface="Arial Narrow" panose="020B0606020202030204" pitchFamily="34" charset="0"/>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i="0" dirty="0">
                <a:solidFill>
                  <a:srgbClr val="58585A"/>
                </a:solidFill>
                <a:latin typeface="Arial Narrow" panose="020B0606020202030204" pitchFamily="34" charset="0"/>
              </a:rPr>
              <a:t>As indicated by IOM DTM figures, by the 30 June 2019, an estimated 274 internally displaced (IDP) families had returned to Hatra town.</a:t>
            </a:r>
            <a:endParaRPr lang="en-NZ" sz="1400" i="0" dirty="0">
              <a:solidFill>
                <a:srgbClr val="58585A"/>
              </a:solidFill>
              <a:latin typeface="Arial Narrow" panose="020B0606020202030204" pitchFamily="34" charset="0"/>
              <a:cs typeface="Arial Narrow" panose="020B0604020202020204" pitchFamily="34" charset="0"/>
            </a:endParaRPr>
          </a:p>
          <a:p>
            <a:endParaRPr lang="en-GB" baseline="0" dirty="0"/>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427870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58585A"/>
                </a:solidFill>
                <a:latin typeface="Arial Narrow" panose="020B0606020202030204" pitchFamily="34" charset="0"/>
                <a:cs typeface="Arial Narrow" panose="020B0604020202020204" pitchFamily="34" charset="0"/>
              </a:rPr>
              <a:t>18 includes returnee KIs and re-displaced KIs.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58585A"/>
                </a:solidFill>
                <a:latin typeface="Arial Narrow" panose="020B0606020202030204" pitchFamily="34" charset="0"/>
                <a:cs typeface="Arial Narrow" panose="020B0604020202020204" pitchFamily="34" charset="0"/>
              </a:rPr>
              <a:t>All returnee KIs reported needing both security clearance from security forces to return, as well as a letter from their community leader.</a:t>
            </a:r>
            <a:endParaRPr lang="en-NZ" sz="1200" b="0" dirty="0">
              <a:solidFill>
                <a:srgbClr val="58585A"/>
              </a:solidFill>
              <a:latin typeface="Arial Narrow" panose="020B0606020202030204" pitchFamily="34" charset="0"/>
              <a:cs typeface="Arial Narrow"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88326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NZ" sz="1200" dirty="0" smtClean="0">
                <a:solidFill>
                  <a:srgbClr val="58585A"/>
                </a:solidFill>
                <a:latin typeface="Arial Narrow" panose="020B0604020202020204" pitchFamily="34" charset="0"/>
                <a:cs typeface="Arial Narrow" panose="020B0604020202020204" pitchFamily="34" charset="0"/>
              </a:rPr>
              <a:t>The majority of the </a:t>
            </a:r>
            <a:r>
              <a:rPr lang="en-NZ" sz="1200" dirty="0" err="1" smtClean="0">
                <a:solidFill>
                  <a:srgbClr val="58585A"/>
                </a:solidFill>
                <a:latin typeface="Arial Narrow" panose="020B0604020202020204" pitchFamily="34" charset="0"/>
                <a:cs typeface="Arial Narrow" panose="020B0604020202020204" pitchFamily="34" charset="0"/>
              </a:rPr>
              <a:t>Hatra</a:t>
            </a:r>
            <a:r>
              <a:rPr lang="en-NZ" sz="1200" dirty="0" smtClean="0">
                <a:solidFill>
                  <a:srgbClr val="58585A"/>
                </a:solidFill>
                <a:latin typeface="Arial Narrow" panose="020B0604020202020204" pitchFamily="34" charset="0"/>
                <a:cs typeface="Arial Narrow" panose="020B0604020202020204" pitchFamily="34" charset="0"/>
              </a:rPr>
              <a:t> population that had displaced had reportedly not returned</a:t>
            </a:r>
          </a:p>
          <a:p>
            <a:pPr marL="0" indent="0">
              <a:spcBef>
                <a:spcPts val="1000"/>
              </a:spcBef>
              <a:buFont typeface="Arial" panose="020B0604020202020204" pitchFamily="34" charset="0"/>
              <a:buNone/>
            </a:pPr>
            <a:endParaRPr lang="en-GB" sz="1200" dirty="0" smtClean="0">
              <a:solidFill>
                <a:srgbClr val="58585A"/>
              </a:solidFill>
              <a:latin typeface="Arial Narrow" panose="020B0606020202030204" pitchFamily="34" charset="0"/>
              <a:cs typeface="Arial Narrow" panose="020B0604020202020204" pitchFamily="34" charset="0"/>
            </a:endParaRPr>
          </a:p>
          <a:p>
            <a: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200" dirty="0" smtClean="0">
                <a:solidFill>
                  <a:srgbClr val="58585A"/>
                </a:solidFill>
                <a:latin typeface="Arial Narrow" panose="020B0606020202030204" pitchFamily="34" charset="0"/>
                <a:cs typeface="Arial Narrow" panose="020B0604020202020204" pitchFamily="34" charset="0"/>
              </a:rPr>
              <a:t>21 out of 24 KIs reported that persons with perceived ISIL affiliation were not allowed to return.</a:t>
            </a:r>
            <a:r>
              <a:rPr lang="en-GB" sz="1200" baseline="0" dirty="0" smtClean="0">
                <a:solidFill>
                  <a:srgbClr val="58585A"/>
                </a:solidFill>
                <a:latin typeface="Arial Narrow" panose="020B0606020202030204" pitchFamily="34" charset="0"/>
                <a:cs typeface="Arial Narrow" panose="020B0604020202020204" pitchFamily="34" charset="0"/>
              </a:rPr>
              <a:t> </a:t>
            </a:r>
            <a:r>
              <a:rPr lang="en-GB" sz="1200" dirty="0" smtClean="0">
                <a:solidFill>
                  <a:srgbClr val="58585A"/>
                </a:solidFill>
                <a:latin typeface="Arial Narrow" panose="020B0606020202030204" pitchFamily="34" charset="0"/>
                <a:cs typeface="Arial Narrow" panose="020B0604020202020204" pitchFamily="34" charset="0"/>
              </a:rPr>
              <a:t>The 24 KIs included re-displaced, IDPs, returnees and community leaders answering why there were families that had re-displaced.</a:t>
            </a:r>
            <a:endParaRPr lang="en-US" sz="1200" dirty="0">
              <a:solidFill>
                <a:srgbClr val="58585A"/>
              </a:solidFill>
              <a:latin typeface="Arial Narrow" panose="020B0606020202030204" pitchFamily="34" charset="0"/>
              <a:cs typeface="Arial Narrow" panose="020B0604020202020204" pitchFamily="34" charset="0"/>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6</a:t>
            </a:fld>
            <a:endParaRPr lang="en-US"/>
          </a:p>
        </p:txBody>
      </p:sp>
    </p:spTree>
    <p:extLst>
      <p:ext uri="{BB962C8B-B14F-4D97-AF65-F5344CB8AC3E}">
        <p14:creationId xmlns:p14="http://schemas.microsoft.com/office/powerpoint/2010/main" val="24810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KIs</a:t>
            </a:r>
            <a:r>
              <a:rPr lang="en-GB" baseline="0" dirty="0"/>
              <a:t> include returnees,  community leaders and protection experts</a:t>
            </a:r>
          </a:p>
          <a:p>
            <a:endParaRPr lang="en-GB" baseline="0" dirty="0"/>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272031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Damage:</a:t>
            </a:r>
          </a:p>
          <a:p>
            <a:r>
              <a:rPr lang="en-GB" sz="1200" kern="1200" dirty="0">
                <a:solidFill>
                  <a:schemeClr val="tx1"/>
                </a:solidFill>
                <a:effectLst/>
                <a:latin typeface="+mn-lt"/>
                <a:ea typeface="+mn-ea"/>
                <a:cs typeface="+mn-cs"/>
              </a:rPr>
              <a:t>During ISIL’s control of the town around 40 houses from families related to members of the security forces had been destroyed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According to one KI, further destruction to private property had been done after Iraqi security forces took control of the town; 15 to 20 houses belonging to families with perceived affiliation with ISIL were also destroyed.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 KIs include returnees, community leaders, and legal experts.</a:t>
            </a:r>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81260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9</a:t>
            </a:fld>
            <a:endParaRPr lang="en-US"/>
          </a:p>
        </p:txBody>
      </p:sp>
    </p:spTree>
    <p:extLst>
      <p:ext uri="{BB962C8B-B14F-4D97-AF65-F5344CB8AC3E}">
        <p14:creationId xmlns:p14="http://schemas.microsoft.com/office/powerpoint/2010/main" val="331520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2.xml"/><Relationship Id="rId7" Type="http://schemas.openxmlformats.org/officeDocument/2006/relationships/theme" Target="../theme/theme1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image" Target="../media/image10.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4.jp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8.jp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3.jpg"/><Relationship Id="rId5" Type="http://schemas.openxmlformats.org/officeDocument/2006/relationships/slideLayout" Target="../slideLayouts/slideLayout43.xml"/><Relationship Id="rId10" Type="http://schemas.openxmlformats.org/officeDocument/2006/relationships/theme" Target="../theme/theme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A29F-12DA-4A6C-8F5B-8B274525F872}"/>
              </a:ext>
            </a:extLst>
          </p:cNvPr>
          <p:cNvSpPr>
            <a:spLocks noGrp="1"/>
          </p:cNvSpPr>
          <p:nvPr>
            <p:ph type="ctrTitle"/>
          </p:nvPr>
        </p:nvSpPr>
        <p:spPr>
          <a:xfrm>
            <a:off x="1743634" y="412376"/>
            <a:ext cx="7199198" cy="2501153"/>
          </a:xfrm>
        </p:spPr>
        <p:txBody>
          <a:bodyPr/>
          <a:lstStyle/>
          <a:p>
            <a:r>
              <a:rPr lang="en-US" sz="4200" dirty="0"/>
              <a:t>Rapid Overview of Areas of Return (ROAR)</a:t>
            </a:r>
            <a:br>
              <a:rPr lang="en-US" sz="4200" dirty="0"/>
            </a:br>
            <a:r>
              <a:rPr lang="en-US" sz="4200" dirty="0" err="1"/>
              <a:t>Hatra</a:t>
            </a:r>
            <a:endParaRPr lang="en-US" sz="4200" dirty="0"/>
          </a:p>
        </p:txBody>
      </p:sp>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6" y="2952281"/>
            <a:ext cx="4463200" cy="525931"/>
          </a:xfrm>
        </p:spPr>
        <p:txBody>
          <a:bodyPr/>
          <a:lstStyle/>
          <a:p>
            <a:r>
              <a:rPr lang="en-US" b="1" dirty="0">
                <a:solidFill>
                  <a:srgbClr val="EE5859"/>
                </a:solidFill>
              </a:rPr>
              <a:t>Returns Working Group</a:t>
            </a:r>
          </a:p>
        </p:txBody>
      </p:sp>
      <p:sp>
        <p:nvSpPr>
          <p:cNvPr id="7" name="Text Placeholder 6">
            <a:extLst>
              <a:ext uri="{FF2B5EF4-FFF2-40B4-BE49-F238E27FC236}">
                <a16:creationId xmlns:a16="http://schemas.microsoft.com/office/drawing/2014/main" id="{E39065BF-0956-4BF4-90B3-23DD5E23EA12}"/>
              </a:ext>
            </a:extLst>
          </p:cNvPr>
          <p:cNvSpPr>
            <a:spLocks noGrp="1"/>
          </p:cNvSpPr>
          <p:nvPr>
            <p:ph type="body" sz="quarter" idx="14"/>
          </p:nvPr>
        </p:nvSpPr>
        <p:spPr>
          <a:xfrm>
            <a:off x="1743635" y="3290422"/>
            <a:ext cx="2713038" cy="654050"/>
          </a:xfrm>
        </p:spPr>
        <p:txBody>
          <a:bodyPr/>
          <a:lstStyle/>
          <a:p>
            <a:r>
              <a:rPr lang="en-US" dirty="0" smtClean="0"/>
              <a:t>17 October 2019</a:t>
            </a:r>
            <a:endParaRPr lang="en-US" dirty="0"/>
          </a:p>
        </p:txBody>
      </p:sp>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Livelihoods</a:t>
            </a:r>
          </a:p>
        </p:txBody>
      </p:sp>
      <p:sp>
        <p:nvSpPr>
          <p:cNvPr id="7" name="TextBox 6"/>
          <p:cNvSpPr txBox="1"/>
          <p:nvPr/>
        </p:nvSpPr>
        <p:spPr>
          <a:xfrm>
            <a:off x="167561" y="1256456"/>
            <a:ext cx="8565931" cy="2446824"/>
          </a:xfrm>
          <a:prstGeom prst="rect">
            <a:avLst/>
          </a:prstGeom>
          <a:noFill/>
        </p:spPr>
        <p:txBody>
          <a:bodyPr wrap="square" rtlCol="0">
            <a:spAutoFit/>
          </a:bodyPr>
          <a:lstStyle/>
          <a:p>
            <a:pPr>
              <a:spcBef>
                <a:spcPts val="1000"/>
              </a:spcBef>
            </a:pPr>
            <a:endParaRPr lang="en-GB" sz="1600" dirty="0">
              <a:solidFill>
                <a:srgbClr val="58585A"/>
              </a:solidFill>
              <a:latin typeface="Arial Narrow" panose="020B0606020202030204" pitchFamily="34" charset="0"/>
              <a:cs typeface="Arial Narrow" panose="020B0604020202020204" pitchFamily="34" charset="0"/>
            </a:endParaRPr>
          </a:p>
          <a:p>
            <a:pPr marL="342900" indent="-342900">
              <a:spcBef>
                <a:spcPts val="1000"/>
              </a:spcBef>
              <a:buFont typeface="Arial" panose="020B0604020202020204" pitchFamily="34" charset="0"/>
              <a:buChar char="•"/>
            </a:pPr>
            <a:r>
              <a:rPr lang="en-GB" sz="1600" dirty="0">
                <a:solidFill>
                  <a:srgbClr val="58585A"/>
                </a:solidFill>
                <a:latin typeface="Arial Narrow" panose="020B0606020202030204" pitchFamily="34" charset="0"/>
                <a:cs typeface="Arial Narrow" panose="020B0604020202020204" pitchFamily="34" charset="0"/>
              </a:rPr>
              <a:t>The </a:t>
            </a:r>
            <a:r>
              <a:rPr lang="en-GB" sz="1600" b="1" dirty="0">
                <a:solidFill>
                  <a:srgbClr val="58585A"/>
                </a:solidFill>
                <a:latin typeface="Arial Narrow" panose="020B0606020202030204" pitchFamily="34" charset="0"/>
                <a:cs typeface="Arial Narrow" panose="020B0604020202020204" pitchFamily="34" charset="0"/>
              </a:rPr>
              <a:t>availability of livelihoods opportunities across all professions was reported to have decreased compared to pre-ISIL, especially agriculture </a:t>
            </a:r>
            <a:r>
              <a:rPr lang="en-GB" sz="1600" dirty="0">
                <a:solidFill>
                  <a:srgbClr val="58585A"/>
                </a:solidFill>
                <a:latin typeface="Arial Narrow" panose="020B0606020202030204" pitchFamily="34" charset="0"/>
                <a:cs typeface="Arial Narrow" panose="020B0604020202020204" pitchFamily="34" charset="0"/>
              </a:rPr>
              <a:t>(11 out of 21 KIs); followed </a:t>
            </a:r>
            <a:r>
              <a:rPr lang="en-GB" sz="1600" dirty="0" smtClean="0">
                <a:solidFill>
                  <a:srgbClr val="58585A"/>
                </a:solidFill>
                <a:latin typeface="Arial Narrow" panose="020B0606020202030204" pitchFamily="34" charset="0"/>
                <a:cs typeface="Arial Narrow" panose="020B0604020202020204" pitchFamily="34" charset="0"/>
              </a:rPr>
              <a:t>by </a:t>
            </a:r>
            <a:r>
              <a:rPr lang="en-US" sz="1600" dirty="0">
                <a:solidFill>
                  <a:srgbClr val="58585A"/>
                </a:solidFill>
                <a:latin typeface="Arial Narrow" panose="020B0606020202030204" pitchFamily="34" charset="0"/>
                <a:cs typeface="Arial Narrow" panose="020B0604020202020204" pitchFamily="34" charset="0"/>
              </a:rPr>
              <a:t>shepherding </a:t>
            </a:r>
            <a:r>
              <a:rPr lang="en-US" sz="1600" dirty="0" smtClean="0">
                <a:solidFill>
                  <a:srgbClr val="58585A"/>
                </a:solidFill>
                <a:latin typeface="Arial Narrow" panose="020B0606020202030204" pitchFamily="34" charset="0"/>
                <a:cs typeface="Arial Narrow" panose="020B0604020202020204" pitchFamily="34" charset="0"/>
              </a:rPr>
              <a:t>and </a:t>
            </a:r>
            <a:r>
              <a:rPr lang="en-US" sz="1600" dirty="0">
                <a:solidFill>
                  <a:srgbClr val="58585A"/>
                </a:solidFill>
                <a:latin typeface="Arial Narrow" panose="020B0606020202030204" pitchFamily="34" charset="0"/>
                <a:cs typeface="Arial Narrow" panose="020B0604020202020204" pitchFamily="34" charset="0"/>
              </a:rPr>
              <a:t>livestock (7 out of 21)</a:t>
            </a:r>
            <a:endParaRPr lang="en-GB" sz="1600" dirty="0">
              <a:solidFill>
                <a:srgbClr val="58585A"/>
              </a:solidFill>
              <a:latin typeface="Arial Narrow" panose="020B0606020202030204" pitchFamily="34" charset="0"/>
              <a:cs typeface="Arial Narrow" panose="020B0604020202020204" pitchFamily="34" charset="0"/>
            </a:endParaRPr>
          </a:p>
          <a:p>
            <a:pPr marL="342900" indent="-342900">
              <a:spcBef>
                <a:spcPts val="1000"/>
              </a:spcBef>
              <a:buFont typeface="Arial" panose="020B0604020202020204" pitchFamily="34" charset="0"/>
              <a:buChar char="•"/>
            </a:pPr>
            <a:r>
              <a:rPr lang="en-GB" sz="1600" b="1" dirty="0">
                <a:solidFill>
                  <a:srgbClr val="58585A"/>
                </a:solidFill>
                <a:latin typeface="Arial Narrow" panose="020B0606020202030204" pitchFamily="34" charset="0"/>
                <a:cs typeface="Arial Narrow" panose="020B0604020202020204" pitchFamily="34" charset="0"/>
              </a:rPr>
              <a:t>The town was said to </a:t>
            </a:r>
            <a:r>
              <a:rPr lang="en-GB" sz="1600" b="1" dirty="0" smtClean="0">
                <a:solidFill>
                  <a:srgbClr val="58585A"/>
                </a:solidFill>
                <a:latin typeface="Arial Narrow" panose="020B0606020202030204" pitchFamily="34" charset="0"/>
                <a:cs typeface="Arial Narrow" panose="020B0604020202020204" pitchFamily="34" charset="0"/>
              </a:rPr>
              <a:t>have been strongly reliant </a:t>
            </a:r>
            <a:r>
              <a:rPr lang="en-GB" sz="1600" b="1" dirty="0">
                <a:solidFill>
                  <a:srgbClr val="58585A"/>
                </a:solidFill>
                <a:latin typeface="Arial Narrow" panose="020B0606020202030204" pitchFamily="34" charset="0"/>
                <a:cs typeface="Arial Narrow" panose="020B0604020202020204" pitchFamily="34" charset="0"/>
              </a:rPr>
              <a:t>on shepherding and agriculture prior to ISIL’s control of the town.</a:t>
            </a:r>
          </a:p>
          <a:p>
            <a:pPr marL="342900" indent="-342900">
              <a:spcBef>
                <a:spcPts val="1000"/>
              </a:spcBef>
              <a:buFont typeface="Arial" panose="020B0604020202020204" pitchFamily="34" charset="0"/>
              <a:buChar char="•"/>
            </a:pPr>
            <a:r>
              <a:rPr lang="en-GB" sz="1600" b="1" dirty="0">
                <a:solidFill>
                  <a:srgbClr val="58585A"/>
                </a:solidFill>
                <a:latin typeface="Arial Narrow" panose="020B0606020202030204" pitchFamily="34" charset="0"/>
                <a:cs typeface="Arial Narrow" panose="020B0604020202020204" pitchFamily="34" charset="0"/>
              </a:rPr>
              <a:t>Lack of livelihoods opportunities </a:t>
            </a:r>
            <a:r>
              <a:rPr lang="en-GB" sz="1600" b="1" dirty="0" smtClean="0">
                <a:solidFill>
                  <a:srgbClr val="58585A"/>
                </a:solidFill>
                <a:latin typeface="Arial Narrow" panose="020B0606020202030204" pitchFamily="34" charset="0"/>
                <a:cs typeface="Arial Narrow" panose="020B0604020202020204" pitchFamily="34" charset="0"/>
              </a:rPr>
              <a:t>was perceived </a:t>
            </a:r>
            <a:r>
              <a:rPr lang="en-GB" sz="1600" b="1" dirty="0">
                <a:solidFill>
                  <a:srgbClr val="58585A"/>
                </a:solidFill>
                <a:latin typeface="Arial Narrow" panose="020B0606020202030204" pitchFamily="34" charset="0"/>
                <a:cs typeface="Arial Narrow" panose="020B0604020202020204" pitchFamily="34" charset="0"/>
              </a:rPr>
              <a:t>to be closely tied to the limited number of returns, and vice versa</a:t>
            </a:r>
            <a:r>
              <a:rPr lang="en-GB" sz="1600" dirty="0">
                <a:solidFill>
                  <a:srgbClr val="58585A"/>
                </a:solidFill>
                <a:latin typeface="Arial Narrow" panose="020B0606020202030204" pitchFamily="34" charset="0"/>
                <a:cs typeface="Arial Narrow" panose="020B0604020202020204" pitchFamily="34" charset="0"/>
              </a:rPr>
              <a:t>. </a:t>
            </a:r>
            <a:endParaRPr lang="en-US" sz="1600" dirty="0">
              <a:solidFill>
                <a:srgbClr val="58585A"/>
              </a:solidFill>
              <a:latin typeface="Arial Narrow" panose="020B0606020202030204" pitchFamily="34" charset="0"/>
              <a:cs typeface="Arial Narrow" panose="020B0604020202020204" pitchFamily="34" charset="0"/>
            </a:endParaRPr>
          </a:p>
        </p:txBody>
      </p:sp>
      <p:sp>
        <p:nvSpPr>
          <p:cNvPr id="8" name="TextBox 7"/>
          <p:cNvSpPr txBox="1"/>
          <p:nvPr/>
        </p:nvSpPr>
        <p:spPr>
          <a:xfrm>
            <a:off x="386176" y="3867236"/>
            <a:ext cx="8347316" cy="1815882"/>
          </a:xfrm>
          <a:prstGeom prst="rect">
            <a:avLst/>
          </a:prstGeom>
          <a:solidFill>
            <a:srgbClr val="D9D9D9"/>
          </a:solidFill>
          <a:ln w="28575">
            <a:solidFill>
              <a:srgbClr val="58585A"/>
            </a:solidFill>
          </a:ln>
        </p:spPr>
        <p:txBody>
          <a:bodyPr wrap="square" rtlCol="0">
            <a:spAutoFit/>
          </a:bodyPr>
          <a:lstStyle/>
          <a:p>
            <a:r>
              <a:rPr lang="en-GB" sz="1600" b="1" dirty="0">
                <a:solidFill>
                  <a:srgbClr val="EE5859"/>
                </a:solidFill>
                <a:latin typeface="Arial Narrow" panose="020B0606020202030204" pitchFamily="34" charset="0"/>
              </a:rPr>
              <a:t>KI Recommendations:</a:t>
            </a:r>
          </a:p>
          <a:p>
            <a:pPr marL="342900" indent="-342900">
              <a:buFont typeface="Arial" panose="020B0604020202020204" pitchFamily="34" charset="0"/>
              <a:buChar char="•"/>
            </a:pPr>
            <a:r>
              <a:rPr lang="en-GB" sz="1600" dirty="0">
                <a:latin typeface="Arial Narrow" panose="020B0606020202030204" pitchFamily="34" charset="0"/>
                <a:cs typeface="Arial Narrow" panose="020B0604020202020204" pitchFamily="34" charset="0"/>
              </a:rPr>
              <a:t>Giving compensation for returnees </a:t>
            </a:r>
            <a:endParaRPr lang="en-GB" sz="1600" dirty="0" smtClean="0">
              <a:latin typeface="Arial Narrow" panose="020B0606020202030204" pitchFamily="34" charset="0"/>
              <a:cs typeface="Arial Narrow" panose="020B0604020202020204" pitchFamily="34" charset="0"/>
            </a:endParaRPr>
          </a:p>
          <a:p>
            <a:pPr marL="342900" indent="-342900">
              <a:buFont typeface="Arial" panose="020B0604020202020204" pitchFamily="34" charset="0"/>
              <a:buChar char="•"/>
            </a:pPr>
            <a:r>
              <a:rPr lang="en-GB" sz="1600" dirty="0" smtClean="0">
                <a:latin typeface="Arial Narrow" panose="020B0606020202030204" pitchFamily="34" charset="0"/>
                <a:cs typeface="Arial Narrow" panose="020B0604020202020204" pitchFamily="34" charset="0"/>
              </a:rPr>
              <a:t>Providing </a:t>
            </a:r>
            <a:r>
              <a:rPr lang="en-GB" sz="1600" dirty="0">
                <a:latin typeface="Arial Narrow" panose="020B0606020202030204" pitchFamily="34" charset="0"/>
                <a:cs typeface="Arial Narrow" panose="020B0604020202020204" pitchFamily="34" charset="0"/>
              </a:rPr>
              <a:t>support for farmers </a:t>
            </a:r>
            <a:endParaRPr lang="en-GB" sz="1600" dirty="0" smtClean="0">
              <a:latin typeface="Arial Narrow" panose="020B0606020202030204" pitchFamily="34" charset="0"/>
              <a:cs typeface="Arial Narrow" panose="020B0604020202020204" pitchFamily="34" charset="0"/>
            </a:endParaRPr>
          </a:p>
          <a:p>
            <a:pPr marL="342900" indent="-342900">
              <a:buFont typeface="Arial" panose="020B0604020202020204" pitchFamily="34" charset="0"/>
              <a:buChar char="•"/>
            </a:pPr>
            <a:r>
              <a:rPr lang="en-GB" sz="1600" dirty="0" smtClean="0">
                <a:latin typeface="Arial Narrow" panose="020B0606020202030204" pitchFamily="34" charset="0"/>
                <a:cs typeface="Arial Narrow" panose="020B0604020202020204" pitchFamily="34" charset="0"/>
              </a:rPr>
              <a:t>Providing </a:t>
            </a:r>
            <a:r>
              <a:rPr lang="en-GB" sz="1600" dirty="0">
                <a:latin typeface="Arial Narrow" panose="020B0606020202030204" pitchFamily="34" charset="0"/>
                <a:cs typeface="Arial Narrow" panose="020B0604020202020204" pitchFamily="34" charset="0"/>
              </a:rPr>
              <a:t>cash and food support by the government such as PDS, or from NGOs </a:t>
            </a:r>
            <a:endParaRPr lang="en-GB" sz="1600" dirty="0" smtClean="0">
              <a:latin typeface="Arial Narrow" panose="020B0606020202030204" pitchFamily="34" charset="0"/>
              <a:cs typeface="Arial Narrow" panose="020B0604020202020204" pitchFamily="34" charset="0"/>
            </a:endParaRPr>
          </a:p>
          <a:p>
            <a:pPr marL="342900" indent="-342900">
              <a:buFont typeface="Arial" panose="020B0604020202020204" pitchFamily="34" charset="0"/>
              <a:buChar char="•"/>
            </a:pPr>
            <a:r>
              <a:rPr lang="en-GB" sz="1600" dirty="0" smtClean="0">
                <a:latin typeface="Arial Narrow" panose="020B0606020202030204" pitchFamily="34" charset="0"/>
                <a:cs typeface="Arial Narrow" panose="020B0604020202020204" pitchFamily="34" charset="0"/>
              </a:rPr>
              <a:t>Creating </a:t>
            </a:r>
            <a:r>
              <a:rPr lang="en-GB" sz="1600" dirty="0">
                <a:latin typeface="Arial Narrow" panose="020B0606020202030204" pitchFamily="34" charset="0"/>
                <a:cs typeface="Arial Narrow" panose="020B0604020202020204" pitchFamily="34" charset="0"/>
              </a:rPr>
              <a:t>new employment opportunities </a:t>
            </a:r>
            <a:endParaRPr lang="en-GB" sz="1600" dirty="0" smtClean="0">
              <a:latin typeface="Arial Narrow" panose="020B0606020202030204" pitchFamily="34" charset="0"/>
              <a:cs typeface="Arial Narrow" panose="020B0604020202020204" pitchFamily="34" charset="0"/>
            </a:endParaRPr>
          </a:p>
          <a:p>
            <a:pPr marL="342900" indent="-342900">
              <a:buFont typeface="Arial" panose="020B0604020202020204" pitchFamily="34" charset="0"/>
              <a:buChar char="•"/>
            </a:pPr>
            <a:r>
              <a:rPr lang="en-GB" sz="1600" dirty="0" smtClean="0">
                <a:latin typeface="Arial Narrow" panose="020B0606020202030204" pitchFamily="34" charset="0"/>
                <a:cs typeface="Arial Narrow" panose="020B0604020202020204" pitchFamily="34" charset="0"/>
              </a:rPr>
              <a:t>Providing </a:t>
            </a:r>
            <a:r>
              <a:rPr lang="en-GB" sz="1600" dirty="0">
                <a:latin typeface="Arial Narrow" panose="020B0606020202030204" pitchFamily="34" charset="0"/>
                <a:cs typeface="Arial Narrow" panose="020B0604020202020204" pitchFamily="34" charset="0"/>
              </a:rPr>
              <a:t>business grants </a:t>
            </a:r>
            <a:endParaRPr lang="en-GB" sz="1600" dirty="0" smtClean="0">
              <a:latin typeface="Arial Narrow" panose="020B0606020202030204" pitchFamily="34" charset="0"/>
              <a:cs typeface="Arial Narrow" panose="020B0604020202020204" pitchFamily="34" charset="0"/>
            </a:endParaRPr>
          </a:p>
          <a:p>
            <a:pPr marL="342900" indent="-342900">
              <a:buFont typeface="Arial" panose="020B0604020202020204" pitchFamily="34" charset="0"/>
              <a:buChar char="•"/>
            </a:pPr>
            <a:r>
              <a:rPr lang="en-GB" sz="1600" dirty="0" smtClean="0">
                <a:latin typeface="Arial Narrow" panose="020B0606020202030204" pitchFamily="34" charset="0"/>
                <a:cs typeface="Arial Narrow" panose="020B0604020202020204" pitchFamily="34" charset="0"/>
              </a:rPr>
              <a:t>Rehabilitation </a:t>
            </a:r>
            <a:r>
              <a:rPr lang="en-GB" sz="1600" dirty="0">
                <a:latin typeface="Arial Narrow" panose="020B0606020202030204" pitchFamily="34" charset="0"/>
                <a:cs typeface="Arial Narrow" panose="020B0604020202020204" pitchFamily="34" charset="0"/>
              </a:rPr>
              <a:t>of public and private </a:t>
            </a:r>
            <a:r>
              <a:rPr lang="en-GB" sz="1600" dirty="0" smtClean="0">
                <a:latin typeface="Arial Narrow" panose="020B0606020202030204" pitchFamily="34" charset="0"/>
                <a:cs typeface="Arial Narrow" panose="020B0604020202020204" pitchFamily="34" charset="0"/>
              </a:rPr>
              <a:t>buildings</a:t>
            </a:r>
          </a:p>
        </p:txBody>
      </p:sp>
    </p:spTree>
    <p:extLst>
      <p:ext uri="{BB962C8B-B14F-4D97-AF65-F5344CB8AC3E}">
        <p14:creationId xmlns:p14="http://schemas.microsoft.com/office/powerpoint/2010/main" val="123791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Basic Services: Health</a:t>
            </a:r>
          </a:p>
        </p:txBody>
      </p:sp>
      <p:graphicFrame>
        <p:nvGraphicFramePr>
          <p:cNvPr id="8" name="Table 7"/>
          <p:cNvGraphicFramePr>
            <a:graphicFrameLocks noGrp="1"/>
          </p:cNvGraphicFramePr>
          <p:nvPr>
            <p:extLst>
              <p:ext uri="{D42A27DB-BD31-4B8C-83A1-F6EECF244321}">
                <p14:modId xmlns:p14="http://schemas.microsoft.com/office/powerpoint/2010/main" val="949440695"/>
              </p:ext>
            </p:extLst>
          </p:nvPr>
        </p:nvGraphicFramePr>
        <p:xfrm>
          <a:off x="324665" y="1631432"/>
          <a:ext cx="8408827" cy="2905884"/>
        </p:xfrm>
        <a:graphic>
          <a:graphicData uri="http://schemas.openxmlformats.org/drawingml/2006/table">
            <a:tbl>
              <a:tblPr firstRow="1" bandRow="1">
                <a:tableStyleId>{5C22544A-7EE6-4342-B048-85BDC9FD1C3A}</a:tableStyleId>
              </a:tblPr>
              <a:tblGrid>
                <a:gridCol w="1179218">
                  <a:extLst>
                    <a:ext uri="{9D8B030D-6E8A-4147-A177-3AD203B41FA5}">
                      <a16:colId xmlns:a16="http://schemas.microsoft.com/office/drawing/2014/main" val="634957187"/>
                    </a:ext>
                  </a:extLst>
                </a:gridCol>
                <a:gridCol w="7229609">
                  <a:extLst>
                    <a:ext uri="{9D8B030D-6E8A-4147-A177-3AD203B41FA5}">
                      <a16:colId xmlns:a16="http://schemas.microsoft.com/office/drawing/2014/main" val="1453160714"/>
                    </a:ext>
                  </a:extLst>
                </a:gridCol>
              </a:tblGrid>
              <a:tr h="376044">
                <a:tc>
                  <a:txBody>
                    <a:bodyPr/>
                    <a:lstStyle/>
                    <a:p>
                      <a:pPr algn="ctr"/>
                      <a:r>
                        <a:rPr lang="en-GB" sz="1600" dirty="0">
                          <a:latin typeface="Arial Narrow" panose="020B0606020202030204" pitchFamily="34" charset="0"/>
                        </a:rPr>
                        <a:t>Service</a:t>
                      </a:r>
                      <a:endParaRPr lang="en-US" sz="1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algn="ctr"/>
                      <a:r>
                        <a:rPr lang="en-GB" sz="1600" dirty="0">
                          <a:latin typeface="Arial Narrow" panose="020B0606020202030204" pitchFamily="34" charset="0"/>
                        </a:rPr>
                        <a:t>Key Findings</a:t>
                      </a:r>
                      <a:endParaRPr lang="en-US" sz="1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585A"/>
                    </a:solidFill>
                  </a:tcPr>
                </a:tc>
                <a:extLst>
                  <a:ext uri="{0D108BD9-81ED-4DB2-BD59-A6C34878D82A}">
                    <a16:rowId xmlns:a16="http://schemas.microsoft.com/office/drawing/2014/main" val="3814416388"/>
                  </a:ext>
                </a:extLst>
              </a:tr>
              <a:tr h="2229176">
                <a:tc>
                  <a:txBody>
                    <a:bodyPr/>
                    <a:lstStyle/>
                    <a:p>
                      <a:pPr algn="ctr"/>
                      <a:r>
                        <a:rPr lang="en-GB" sz="1600" b="1" dirty="0">
                          <a:solidFill>
                            <a:srgbClr val="58585A"/>
                          </a:solidFill>
                          <a:latin typeface="Arial Narrow" panose="020B0606020202030204" pitchFamily="34" charset="0"/>
                        </a:rPr>
                        <a:t>Health expert KIs</a:t>
                      </a:r>
                      <a:endParaRPr lang="en-US" sz="1600" b="1" dirty="0">
                        <a:solidFill>
                          <a:srgbClr val="58585A"/>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n-GB" sz="1600" b="1" baseline="0" dirty="0">
                          <a:solidFill>
                            <a:srgbClr val="58585A"/>
                          </a:solidFill>
                          <a:latin typeface="Arial Narrow" panose="020B0606020202030204" pitchFamily="34" charset="0"/>
                        </a:rPr>
                        <a:t>One damaged but functional public clinic and one healthcare point</a:t>
                      </a:r>
                      <a:r>
                        <a:rPr lang="en-GB" sz="1600" baseline="0" dirty="0">
                          <a:solidFill>
                            <a:srgbClr val="58585A"/>
                          </a:solidFill>
                          <a:latin typeface="Arial Narrow" panose="020B0606020202030204" pitchFamily="34" charset="0"/>
                        </a:rPr>
                        <a:t> (mainly assisting security forces).</a:t>
                      </a:r>
                    </a:p>
                    <a:p>
                      <a:pPr marL="285750" indent="-285750" algn="l">
                        <a:buFont typeface="Arial" panose="020B0604020202020204" pitchFamily="34" charset="0"/>
                        <a:buChar char="•"/>
                      </a:pPr>
                      <a:r>
                        <a:rPr lang="en-GB" sz="1600" baseline="0" dirty="0">
                          <a:solidFill>
                            <a:srgbClr val="58585A"/>
                          </a:solidFill>
                          <a:latin typeface="Arial Narrow" panose="020B0606020202030204" pitchFamily="34" charset="0"/>
                        </a:rPr>
                        <a:t>Reported </a:t>
                      </a:r>
                      <a:r>
                        <a:rPr lang="en-GB" sz="1600" b="1" baseline="0" dirty="0">
                          <a:solidFill>
                            <a:srgbClr val="58585A"/>
                          </a:solidFill>
                          <a:latin typeface="Arial Narrow" panose="020B0606020202030204" pitchFamily="34" charset="0"/>
                        </a:rPr>
                        <a:t>shortage of medical staff: </a:t>
                      </a:r>
                      <a:r>
                        <a:rPr lang="en-GB" sz="1600" baseline="0" dirty="0">
                          <a:solidFill>
                            <a:srgbClr val="58585A"/>
                          </a:solidFill>
                          <a:latin typeface="Arial Narrow" panose="020B0606020202030204" pitchFamily="34" charset="0"/>
                        </a:rPr>
                        <a:t>only 4 in the public clinic, and no female doctors, nor private doctors or surgeons.</a:t>
                      </a:r>
                    </a:p>
                    <a:p>
                      <a:pPr marL="285750" indent="-285750" algn="l">
                        <a:buFont typeface="Arial" panose="020B0604020202020204" pitchFamily="34" charset="0"/>
                        <a:buChar char="•"/>
                      </a:pPr>
                      <a:r>
                        <a:rPr lang="en-GB" sz="1600" b="1" baseline="0" dirty="0">
                          <a:solidFill>
                            <a:srgbClr val="58585A"/>
                          </a:solidFill>
                          <a:latin typeface="Arial Narrow" panose="020B0606020202030204" pitchFamily="34" charset="0"/>
                        </a:rPr>
                        <a:t>Lack of equipment </a:t>
                      </a:r>
                      <a:r>
                        <a:rPr lang="en-GB" sz="1600" baseline="0" dirty="0">
                          <a:solidFill>
                            <a:srgbClr val="58585A"/>
                          </a:solidFill>
                          <a:latin typeface="Arial Narrow" panose="020B0606020202030204" pitchFamily="34" charset="0"/>
                        </a:rPr>
                        <a:t>due to looting.</a:t>
                      </a:r>
                    </a:p>
                    <a:p>
                      <a:pPr marL="285750" indent="-285750" algn="l">
                        <a:buFont typeface="Arial" panose="020B0604020202020204" pitchFamily="34" charset="0"/>
                        <a:buChar char="•"/>
                      </a:pPr>
                      <a:r>
                        <a:rPr lang="en-GB" sz="1600" baseline="0" dirty="0">
                          <a:solidFill>
                            <a:srgbClr val="58585A"/>
                          </a:solidFill>
                          <a:latin typeface="Arial Narrow" panose="020B0606020202030204" pitchFamily="34" charset="0"/>
                        </a:rPr>
                        <a:t>No functional pharmacies; </a:t>
                      </a:r>
                      <a:r>
                        <a:rPr lang="en-GB" sz="1600" b="1" baseline="0" dirty="0">
                          <a:solidFill>
                            <a:srgbClr val="58585A"/>
                          </a:solidFill>
                          <a:latin typeface="Arial Narrow" panose="020B0606020202030204" pitchFamily="34" charset="0"/>
                        </a:rPr>
                        <a:t>medicines in short supply.</a:t>
                      </a:r>
                    </a:p>
                    <a:p>
                      <a:pPr marL="285750" indent="-285750" algn="l">
                        <a:buFont typeface="Arial" panose="020B0604020202020204" pitchFamily="34" charset="0"/>
                        <a:buChar char="•"/>
                      </a:pPr>
                      <a:r>
                        <a:rPr lang="en-GB" sz="1600" b="1" baseline="0" dirty="0">
                          <a:solidFill>
                            <a:srgbClr val="58585A"/>
                          </a:solidFill>
                          <a:latin typeface="Arial Narrow" panose="020B0606020202030204" pitchFamily="34" charset="0"/>
                        </a:rPr>
                        <a:t>Residents had to travel for emergency or specialist treatment </a:t>
                      </a:r>
                      <a:r>
                        <a:rPr lang="en-GB" sz="1600" baseline="0" dirty="0">
                          <a:solidFill>
                            <a:srgbClr val="58585A"/>
                          </a:solidFill>
                          <a:latin typeface="Arial Narrow" panose="020B0606020202030204" pitchFamily="34" charset="0"/>
                        </a:rPr>
                        <a:t>to al </a:t>
                      </a:r>
                      <a:r>
                        <a:rPr lang="en-GB" sz="1600" baseline="0" dirty="0" err="1">
                          <a:solidFill>
                            <a:srgbClr val="58585A"/>
                          </a:solidFill>
                          <a:latin typeface="Arial Narrow" panose="020B0606020202030204" pitchFamily="34" charset="0"/>
                        </a:rPr>
                        <a:t>Qayyarah</a:t>
                      </a:r>
                      <a:r>
                        <a:rPr lang="en-GB" sz="1600" baseline="0" dirty="0">
                          <a:solidFill>
                            <a:srgbClr val="58585A"/>
                          </a:solidFill>
                          <a:latin typeface="Arial Narrow" panose="020B0606020202030204" pitchFamily="34" charset="0"/>
                        </a:rPr>
                        <a:t> or Mosul.</a:t>
                      </a:r>
                    </a:p>
                    <a:p>
                      <a:pPr marL="285750" indent="-285750" algn="l">
                        <a:buFont typeface="Arial" panose="020B0604020202020204" pitchFamily="34" charset="0"/>
                        <a:buChar char="•"/>
                      </a:pPr>
                      <a:endParaRPr lang="en-GB" sz="1600" baseline="0" dirty="0">
                        <a:solidFill>
                          <a:srgbClr val="58585A"/>
                        </a:solidFill>
                        <a:latin typeface="Arial Narrow" panose="020B0606020202030204" pitchFamily="34" charset="0"/>
                      </a:endParaRPr>
                    </a:p>
                    <a:p>
                      <a:pPr marL="285750" indent="-285750" algn="l" defTabSz="914400" rtl="0" eaLnBrk="1" latinLnBrk="0" hangingPunct="1">
                        <a:buFont typeface="Arial" panose="020B0604020202020204" pitchFamily="34" charset="0"/>
                        <a:buChar char="•"/>
                      </a:pPr>
                      <a:r>
                        <a:rPr lang="en-GB" sz="1600" b="1" kern="1200" baseline="0" dirty="0">
                          <a:solidFill>
                            <a:srgbClr val="58585A"/>
                          </a:solidFill>
                          <a:latin typeface="Arial Narrow" panose="020B0606020202030204" pitchFamily="34" charset="0"/>
                          <a:ea typeface="+mn-ea"/>
                          <a:cs typeface="+mn-cs"/>
                        </a:rPr>
                        <a:t>The most urgent healthcare needs </a:t>
                      </a:r>
                      <a:r>
                        <a:rPr lang="en-GB" sz="1600" b="0" kern="1200" baseline="0" dirty="0">
                          <a:solidFill>
                            <a:srgbClr val="58585A"/>
                          </a:solidFill>
                          <a:latin typeface="Arial Narrow" panose="020B0606020202030204" pitchFamily="34" charset="0"/>
                          <a:ea typeface="+mn-ea"/>
                          <a:cs typeface="+mn-cs"/>
                        </a:rPr>
                        <a:t>were reported to be </a:t>
                      </a:r>
                      <a:r>
                        <a:rPr lang="en-GB" sz="1600" b="1" kern="1200" baseline="0" dirty="0">
                          <a:solidFill>
                            <a:srgbClr val="58585A"/>
                          </a:solidFill>
                          <a:latin typeface="Arial Narrow" panose="020B0606020202030204" pitchFamily="34" charset="0"/>
                          <a:ea typeface="+mn-ea"/>
                          <a:cs typeface="+mn-cs"/>
                        </a:rPr>
                        <a:t>maternity services</a:t>
                      </a:r>
                      <a:r>
                        <a:rPr lang="en-GB" sz="1600" b="0" kern="1200" baseline="0" dirty="0">
                          <a:solidFill>
                            <a:srgbClr val="58585A"/>
                          </a:solidFill>
                          <a:latin typeface="Arial Narrow" panose="020B0606020202030204" pitchFamily="34" charset="0"/>
                          <a:ea typeface="+mn-ea"/>
                          <a:cs typeface="+mn-cs"/>
                        </a:rPr>
                        <a:t> (17 KIs out of 21) and</a:t>
                      </a:r>
                      <a:r>
                        <a:rPr lang="en-GB" sz="1600" b="1" kern="1200" baseline="0" dirty="0">
                          <a:solidFill>
                            <a:srgbClr val="58585A"/>
                          </a:solidFill>
                          <a:latin typeface="Arial Narrow" panose="020B0606020202030204" pitchFamily="34" charset="0"/>
                          <a:ea typeface="+mn-ea"/>
                          <a:cs typeface="+mn-cs"/>
                        </a:rPr>
                        <a:t> surgery </a:t>
                      </a:r>
                      <a:r>
                        <a:rPr lang="en-GB" sz="1600" b="0" kern="1200" baseline="0" dirty="0">
                          <a:solidFill>
                            <a:srgbClr val="58585A"/>
                          </a:solidFill>
                          <a:latin typeface="Arial Narrow" panose="020B0606020202030204" pitchFamily="34" charset="0"/>
                          <a:ea typeface="+mn-ea"/>
                          <a:cs typeface="+mn-cs"/>
                        </a:rPr>
                        <a:t>(15 KIs out of 21).</a:t>
                      </a:r>
                      <a:endParaRPr lang="en-US" sz="1600" b="0" kern="1200" baseline="0" dirty="0">
                        <a:solidFill>
                          <a:srgbClr val="58585A"/>
                        </a:solidFill>
                        <a:latin typeface="Arial Narrow" panose="020B0606020202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689109"/>
                  </a:ext>
                </a:extLst>
              </a:tr>
            </a:tbl>
          </a:graphicData>
        </a:graphic>
      </p:graphicFrame>
      <p:pic>
        <p:nvPicPr>
          <p:cNvPr id="11" name="image13.png"/>
          <p:cNvPicPr/>
          <p:nvPr/>
        </p:nvPicPr>
        <p:blipFill>
          <a:blip r:embed="rId3" cstate="print"/>
          <a:stretch>
            <a:fillRect/>
          </a:stretch>
        </p:blipFill>
        <p:spPr>
          <a:xfrm>
            <a:off x="641131" y="2332972"/>
            <a:ext cx="504497" cy="483799"/>
          </a:xfrm>
          <a:prstGeom prst="rect">
            <a:avLst/>
          </a:prstGeom>
        </p:spPr>
      </p:pic>
      <p:sp>
        <p:nvSpPr>
          <p:cNvPr id="15" name="TextBox 14"/>
          <p:cNvSpPr txBox="1"/>
          <p:nvPr/>
        </p:nvSpPr>
        <p:spPr>
          <a:xfrm>
            <a:off x="324665" y="4854889"/>
            <a:ext cx="8408827" cy="584775"/>
          </a:xfrm>
          <a:prstGeom prst="rect">
            <a:avLst/>
          </a:prstGeom>
          <a:solidFill>
            <a:srgbClr val="D9D9D9"/>
          </a:solidFill>
          <a:ln w="28575">
            <a:solidFill>
              <a:srgbClr val="58585A"/>
            </a:solidFill>
          </a:ln>
        </p:spPr>
        <p:txBody>
          <a:bodyPr wrap="square" rtlCol="0">
            <a:spAutoFit/>
          </a:bodyPr>
          <a:lstStyle/>
          <a:p>
            <a:r>
              <a:rPr lang="en-GB" sz="1600" b="1" dirty="0">
                <a:solidFill>
                  <a:srgbClr val="EE5859"/>
                </a:solidFill>
                <a:latin typeface="Arial Narrow" panose="020B0606020202030204" pitchFamily="34" charset="0"/>
              </a:rPr>
              <a:t>KI Recommendations:</a:t>
            </a:r>
          </a:p>
          <a:p>
            <a:pPr marL="285750" indent="-285750">
              <a:buFont typeface="Arial" panose="020B0604020202020204" pitchFamily="34" charset="0"/>
              <a:buChar char="•"/>
            </a:pPr>
            <a:r>
              <a:rPr lang="en-GB" sz="1600" dirty="0">
                <a:latin typeface="Arial Narrow" panose="020B0606020202030204" pitchFamily="34" charset="0"/>
              </a:rPr>
              <a:t>H</a:t>
            </a:r>
            <a:r>
              <a:rPr lang="en-GB" sz="1600" dirty="0" smtClean="0">
                <a:latin typeface="Arial Narrow" panose="020B0606020202030204" pitchFamily="34" charset="0"/>
              </a:rPr>
              <a:t>ealth SME </a:t>
            </a:r>
            <a:r>
              <a:rPr lang="en-GB" sz="1600" dirty="0">
                <a:latin typeface="Arial Narrow" panose="020B0606020202030204" pitchFamily="34" charset="0"/>
              </a:rPr>
              <a:t>KIs </a:t>
            </a:r>
            <a:r>
              <a:rPr lang="en-GB" sz="1600" dirty="0" smtClean="0">
                <a:latin typeface="Arial Narrow" panose="020B0606020202030204" pitchFamily="34" charset="0"/>
              </a:rPr>
              <a:t>suggested repair of the </a:t>
            </a:r>
            <a:r>
              <a:rPr lang="en-GB" sz="1600" dirty="0">
                <a:latin typeface="Arial Narrow" panose="020B0606020202030204" pitchFamily="34" charset="0"/>
              </a:rPr>
              <a:t>healthcare </a:t>
            </a:r>
            <a:r>
              <a:rPr lang="en-GB" sz="1600" dirty="0" smtClean="0">
                <a:latin typeface="Arial Narrow" panose="020B0606020202030204" pitchFamily="34" charset="0"/>
              </a:rPr>
              <a:t>clinic, and additional </a:t>
            </a:r>
            <a:r>
              <a:rPr lang="en-GB" sz="1600" dirty="0">
                <a:latin typeface="Arial Narrow" panose="020B0606020202030204" pitchFamily="34" charset="0"/>
              </a:rPr>
              <a:t>doctors and </a:t>
            </a:r>
            <a:r>
              <a:rPr lang="en-GB" sz="1600" dirty="0" smtClean="0">
                <a:latin typeface="Arial Narrow" panose="020B0606020202030204" pitchFamily="34" charset="0"/>
              </a:rPr>
              <a:t>equipment</a:t>
            </a:r>
            <a:r>
              <a:rPr lang="en-GB" sz="1600" dirty="0">
                <a:latin typeface="Arial Narrow" panose="020B0606020202030204" pitchFamily="34" charset="0"/>
              </a:rPr>
              <a:t>.</a:t>
            </a:r>
          </a:p>
        </p:txBody>
      </p:sp>
    </p:spTree>
    <p:extLst>
      <p:ext uri="{BB962C8B-B14F-4D97-AF65-F5344CB8AC3E}">
        <p14:creationId xmlns:p14="http://schemas.microsoft.com/office/powerpoint/2010/main" val="100382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Basic Services: Education</a:t>
            </a:r>
          </a:p>
        </p:txBody>
      </p:sp>
      <p:graphicFrame>
        <p:nvGraphicFramePr>
          <p:cNvPr id="8" name="Table 7"/>
          <p:cNvGraphicFramePr>
            <a:graphicFrameLocks noGrp="1"/>
          </p:cNvGraphicFramePr>
          <p:nvPr>
            <p:extLst>
              <p:ext uri="{D42A27DB-BD31-4B8C-83A1-F6EECF244321}">
                <p14:modId xmlns:p14="http://schemas.microsoft.com/office/powerpoint/2010/main" val="1850684423"/>
              </p:ext>
            </p:extLst>
          </p:nvPr>
        </p:nvGraphicFramePr>
        <p:xfrm>
          <a:off x="324665" y="1566039"/>
          <a:ext cx="8470338" cy="2626746"/>
        </p:xfrm>
        <a:graphic>
          <a:graphicData uri="http://schemas.openxmlformats.org/drawingml/2006/table">
            <a:tbl>
              <a:tblPr firstRow="1" bandRow="1">
                <a:tableStyleId>{5C22544A-7EE6-4342-B048-85BDC9FD1C3A}</a:tableStyleId>
              </a:tblPr>
              <a:tblGrid>
                <a:gridCol w="1187844">
                  <a:extLst>
                    <a:ext uri="{9D8B030D-6E8A-4147-A177-3AD203B41FA5}">
                      <a16:colId xmlns:a16="http://schemas.microsoft.com/office/drawing/2014/main" val="634957187"/>
                    </a:ext>
                  </a:extLst>
                </a:gridCol>
                <a:gridCol w="7282494">
                  <a:extLst>
                    <a:ext uri="{9D8B030D-6E8A-4147-A177-3AD203B41FA5}">
                      <a16:colId xmlns:a16="http://schemas.microsoft.com/office/drawing/2014/main" val="1453160714"/>
                    </a:ext>
                  </a:extLst>
                </a:gridCol>
              </a:tblGrid>
              <a:tr h="388885">
                <a:tc>
                  <a:txBody>
                    <a:bodyPr/>
                    <a:lstStyle/>
                    <a:p>
                      <a:pPr algn="ctr"/>
                      <a:r>
                        <a:rPr lang="en-GB" sz="1600" dirty="0">
                          <a:latin typeface="Arial Narrow" panose="020B0606020202030204" pitchFamily="34" charset="0"/>
                        </a:rPr>
                        <a:t>Service</a:t>
                      </a:r>
                      <a:endParaRPr lang="en-US" sz="1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algn="ctr"/>
                      <a:r>
                        <a:rPr lang="en-GB" sz="1600" dirty="0">
                          <a:latin typeface="Arial Narrow" panose="020B0606020202030204" pitchFamily="34" charset="0"/>
                        </a:rPr>
                        <a:t>Key Findings</a:t>
                      </a:r>
                      <a:endParaRPr lang="en-US" sz="1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585A"/>
                    </a:solidFill>
                  </a:tcPr>
                </a:tc>
                <a:extLst>
                  <a:ext uri="{0D108BD9-81ED-4DB2-BD59-A6C34878D82A}">
                    <a16:rowId xmlns:a16="http://schemas.microsoft.com/office/drawing/2014/main" val="3814416388"/>
                  </a:ext>
                </a:extLst>
              </a:tr>
              <a:tr h="2237861">
                <a:tc>
                  <a:txBody>
                    <a:bodyPr/>
                    <a:lstStyle/>
                    <a:p>
                      <a:pPr algn="ctr"/>
                      <a:endParaRPr lang="en-GB" sz="1600" dirty="0">
                        <a:latin typeface="Arial Narrow" panose="020B0606020202030204" pitchFamily="34" charset="0"/>
                      </a:endParaRPr>
                    </a:p>
                    <a:p>
                      <a:pPr algn="ctr"/>
                      <a:r>
                        <a:rPr lang="en-GB" sz="1600" b="1" dirty="0">
                          <a:solidFill>
                            <a:srgbClr val="58585A"/>
                          </a:solidFill>
                          <a:latin typeface="Arial Narrow" panose="020B0606020202030204" pitchFamily="34" charset="0"/>
                        </a:rPr>
                        <a:t>Education expert KIs</a:t>
                      </a:r>
                      <a:endParaRPr lang="en-US" sz="1600" b="1" dirty="0">
                        <a:solidFill>
                          <a:srgbClr val="58585A"/>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r>
                        <a:rPr lang="en-GB" sz="1600" b="1" dirty="0" smtClean="0">
                          <a:solidFill>
                            <a:srgbClr val="58585A"/>
                          </a:solidFill>
                          <a:latin typeface="Arial Narrow" panose="020B0606020202030204" pitchFamily="34" charset="0"/>
                        </a:rPr>
                        <a:t>There reportedly</a:t>
                      </a:r>
                      <a:r>
                        <a:rPr lang="en-GB" sz="1600" b="1" baseline="0" dirty="0" smtClean="0">
                          <a:solidFill>
                            <a:srgbClr val="58585A"/>
                          </a:solidFill>
                          <a:latin typeface="Arial Narrow" panose="020B0606020202030204" pitchFamily="34" charset="0"/>
                        </a:rPr>
                        <a:t> were </a:t>
                      </a:r>
                      <a:r>
                        <a:rPr lang="en-GB" sz="1600" b="1" dirty="0" smtClean="0">
                          <a:solidFill>
                            <a:srgbClr val="58585A"/>
                          </a:solidFill>
                          <a:latin typeface="Arial Narrow" panose="020B0606020202030204" pitchFamily="34" charset="0"/>
                        </a:rPr>
                        <a:t>1 </a:t>
                      </a:r>
                      <a:r>
                        <a:rPr lang="en-GB" sz="1600" b="1" dirty="0">
                          <a:solidFill>
                            <a:srgbClr val="58585A"/>
                          </a:solidFill>
                          <a:latin typeface="Arial Narrow" panose="020B0606020202030204" pitchFamily="34" charset="0"/>
                        </a:rPr>
                        <a:t>primary school</a:t>
                      </a:r>
                      <a:r>
                        <a:rPr lang="en-GB" sz="1600" b="1" baseline="0" dirty="0">
                          <a:solidFill>
                            <a:srgbClr val="58585A"/>
                          </a:solidFill>
                          <a:latin typeface="Arial Narrow" panose="020B0606020202030204" pitchFamily="34" charset="0"/>
                        </a:rPr>
                        <a:t> (mixed), 1 middle school, and an accelerated learning </a:t>
                      </a:r>
                      <a:r>
                        <a:rPr lang="en-GB" sz="1600" b="1" baseline="0" dirty="0" smtClean="0">
                          <a:solidFill>
                            <a:srgbClr val="58585A"/>
                          </a:solidFill>
                          <a:latin typeface="Arial Narrow" panose="020B0606020202030204" pitchFamily="34" charset="0"/>
                        </a:rPr>
                        <a:t>school</a:t>
                      </a:r>
                      <a:r>
                        <a:rPr lang="en-GB" sz="1600" baseline="0" dirty="0" smtClean="0">
                          <a:solidFill>
                            <a:srgbClr val="58585A"/>
                          </a:solidFill>
                          <a:latin typeface="Arial Narrow" panose="020B0606020202030204" pitchFamily="34" charset="0"/>
                        </a:rPr>
                        <a:t>. Before ISILs presence, there had </a:t>
                      </a:r>
                      <a:r>
                        <a:rPr lang="en-GB" sz="1600" baseline="0" dirty="0">
                          <a:solidFill>
                            <a:srgbClr val="58585A"/>
                          </a:solidFill>
                          <a:latin typeface="Arial Narrow" panose="020B0606020202030204" pitchFamily="34" charset="0"/>
                        </a:rPr>
                        <a:t>been 6 school facilities operational </a:t>
                      </a:r>
                      <a:endParaRPr lang="en-GB" sz="1600" baseline="0" dirty="0" smtClean="0">
                        <a:solidFill>
                          <a:srgbClr val="58585A"/>
                        </a:solidFill>
                        <a:latin typeface="Arial Narrow" panose="020B0606020202030204" pitchFamily="34" charset="0"/>
                      </a:endParaRPr>
                    </a:p>
                    <a:p>
                      <a:pPr marL="285750" indent="-285750" algn="l">
                        <a:buFont typeface="Arial" panose="020B0604020202020204" pitchFamily="34" charset="0"/>
                        <a:buChar char="•"/>
                      </a:pPr>
                      <a:r>
                        <a:rPr lang="en-GB" sz="1600" baseline="0" dirty="0" smtClean="0">
                          <a:solidFill>
                            <a:srgbClr val="58585A"/>
                          </a:solidFill>
                          <a:latin typeface="Arial Narrow" panose="020B0606020202030204" pitchFamily="34" charset="0"/>
                        </a:rPr>
                        <a:t>The </a:t>
                      </a:r>
                      <a:r>
                        <a:rPr lang="en-GB" sz="1600" baseline="0" dirty="0">
                          <a:solidFill>
                            <a:srgbClr val="58585A"/>
                          </a:solidFill>
                          <a:latin typeface="Arial Narrow" panose="020B0606020202030204" pitchFamily="34" charset="0"/>
                        </a:rPr>
                        <a:t>primary school </a:t>
                      </a:r>
                      <a:r>
                        <a:rPr lang="en-GB" sz="1600" baseline="0" dirty="0" smtClean="0">
                          <a:solidFill>
                            <a:srgbClr val="58585A"/>
                          </a:solidFill>
                          <a:latin typeface="Arial Narrow" panose="020B0606020202030204" pitchFamily="34" charset="0"/>
                        </a:rPr>
                        <a:t>was reportedly </a:t>
                      </a:r>
                      <a:r>
                        <a:rPr lang="en-GB" sz="1600" b="1" baseline="0" dirty="0">
                          <a:solidFill>
                            <a:srgbClr val="58585A"/>
                          </a:solidFill>
                          <a:latin typeface="Arial Narrow" panose="020B0606020202030204" pitchFamily="34" charset="0"/>
                        </a:rPr>
                        <a:t>overcrowded and there was a lack of teachers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baseline="0" dirty="0">
                          <a:solidFill>
                            <a:srgbClr val="58585A"/>
                          </a:solidFill>
                          <a:latin typeface="Arial Narrow" panose="020B0606020202030204" pitchFamily="34" charset="0"/>
                        </a:rPr>
                        <a:t>High school students had to travel </a:t>
                      </a:r>
                      <a:r>
                        <a:rPr lang="en-GB" sz="1600" baseline="0" dirty="0">
                          <a:solidFill>
                            <a:srgbClr val="58585A"/>
                          </a:solidFill>
                          <a:latin typeface="Arial Narrow" panose="020B0606020202030204" pitchFamily="34" charset="0"/>
                        </a:rPr>
                        <a:t>to al </a:t>
                      </a:r>
                      <a:r>
                        <a:rPr lang="en-GB" sz="1600" baseline="0" dirty="0" err="1">
                          <a:solidFill>
                            <a:srgbClr val="58585A"/>
                          </a:solidFill>
                          <a:latin typeface="Arial Narrow" panose="020B0606020202030204" pitchFamily="34" charset="0"/>
                        </a:rPr>
                        <a:t>Qayyarah</a:t>
                      </a:r>
                      <a:endParaRPr lang="en-GB" sz="1600" b="1" baseline="0" dirty="0">
                        <a:solidFill>
                          <a:srgbClr val="58585A"/>
                        </a:solidFill>
                        <a:latin typeface="Arial Narrow" panose="020B0606020202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baseline="0" dirty="0" smtClean="0">
                          <a:solidFill>
                            <a:srgbClr val="58585A"/>
                          </a:solidFill>
                          <a:latin typeface="Arial Narrow" panose="020B0606020202030204" pitchFamily="34" charset="0"/>
                          <a:ea typeface="+mn-ea"/>
                          <a:cs typeface="+mn-cs"/>
                        </a:rPr>
                        <a:t>15 </a:t>
                      </a:r>
                      <a:r>
                        <a:rPr lang="en-GB" sz="1600" kern="1200" baseline="0" dirty="0">
                          <a:solidFill>
                            <a:srgbClr val="58585A"/>
                          </a:solidFill>
                          <a:latin typeface="Arial Narrow" panose="020B0606020202030204" pitchFamily="34" charset="0"/>
                          <a:ea typeface="+mn-ea"/>
                          <a:cs typeface="+mn-cs"/>
                        </a:rPr>
                        <a:t>out of 21 KIs indicated that there were </a:t>
                      </a:r>
                      <a:r>
                        <a:rPr lang="en-GB" sz="1600" b="1" kern="1200" baseline="0" dirty="0">
                          <a:solidFill>
                            <a:srgbClr val="58585A"/>
                          </a:solidFill>
                          <a:latin typeface="Arial Narrow" panose="020B0606020202030204" pitchFamily="34" charset="0"/>
                          <a:ea typeface="+mn-ea"/>
                          <a:cs typeface="+mn-cs"/>
                        </a:rPr>
                        <a:t>not enough school supplies</a:t>
                      </a:r>
                      <a:r>
                        <a:rPr lang="en-GB" sz="1600" kern="1200" baseline="0" dirty="0">
                          <a:solidFill>
                            <a:srgbClr val="58585A"/>
                          </a:solidFill>
                          <a:latin typeface="Arial Narrow" panose="020B0606020202030204" pitchFamily="34" charset="0"/>
                          <a:ea typeface="+mn-ea"/>
                          <a:cs typeface="+mn-cs"/>
                        </a:rPr>
                        <a:t>, mainly books, desks, teaching materials, and blackboards.</a:t>
                      </a:r>
                      <a:endParaRPr lang="en-US" sz="1600" kern="1200" baseline="0" dirty="0">
                        <a:solidFill>
                          <a:srgbClr val="58585A"/>
                        </a:solidFill>
                        <a:latin typeface="Arial Narrow" panose="020B0606020202030204" pitchFamily="34" charset="0"/>
                        <a:ea typeface="+mn-ea"/>
                        <a:cs typeface="+mn-cs"/>
                      </a:endParaRPr>
                    </a:p>
                    <a:p>
                      <a:pPr marL="285750" indent="-285750" algn="l">
                        <a:buFont typeface="Arial" panose="020B0604020202020204" pitchFamily="34" charset="0"/>
                        <a:buChar char="•"/>
                      </a:pPr>
                      <a:r>
                        <a:rPr lang="en-GB" sz="1600" kern="1200" baseline="0" dirty="0" smtClean="0">
                          <a:solidFill>
                            <a:srgbClr val="58585A"/>
                          </a:solidFill>
                          <a:latin typeface="Arial Narrow" panose="020B0606020202030204" pitchFamily="34" charset="0"/>
                          <a:ea typeface="+mn-ea"/>
                          <a:cs typeface="+mn-cs"/>
                        </a:rPr>
                        <a:t>In </a:t>
                      </a:r>
                      <a:r>
                        <a:rPr lang="en-GB" sz="1600" kern="1200" baseline="0" dirty="0">
                          <a:solidFill>
                            <a:srgbClr val="58585A"/>
                          </a:solidFill>
                          <a:latin typeface="Arial Narrow" panose="020B0606020202030204" pitchFamily="34" charset="0"/>
                          <a:ea typeface="+mn-ea"/>
                          <a:cs typeface="+mn-cs"/>
                        </a:rPr>
                        <a:t>the 12 months prior to data collection, KIs confirmed that </a:t>
                      </a:r>
                      <a:r>
                        <a:rPr lang="en-GB" sz="1600" b="1" kern="1200" baseline="0" dirty="0">
                          <a:solidFill>
                            <a:srgbClr val="58585A"/>
                          </a:solidFill>
                          <a:latin typeface="Arial Narrow" panose="020B0606020202030204" pitchFamily="34" charset="0"/>
                          <a:ea typeface="+mn-ea"/>
                          <a:cs typeface="+mn-cs"/>
                        </a:rPr>
                        <a:t>schools had been repaired by the </a:t>
                      </a:r>
                      <a:r>
                        <a:rPr lang="en-GB" sz="1600" b="1" kern="1200" baseline="0" dirty="0" smtClean="0">
                          <a:solidFill>
                            <a:srgbClr val="58585A"/>
                          </a:solidFill>
                          <a:latin typeface="Arial Narrow" panose="020B0606020202030204" pitchFamily="34" charset="0"/>
                          <a:ea typeface="+mn-ea"/>
                          <a:cs typeface="+mn-cs"/>
                        </a:rPr>
                        <a:t>Ministry </a:t>
                      </a:r>
                      <a:r>
                        <a:rPr lang="en-GB" sz="1600" b="1" kern="1200" baseline="0" dirty="0">
                          <a:solidFill>
                            <a:srgbClr val="58585A"/>
                          </a:solidFill>
                          <a:latin typeface="Arial Narrow" panose="020B0606020202030204" pitchFamily="34" charset="0"/>
                          <a:ea typeface="+mn-ea"/>
                          <a:cs typeface="+mn-cs"/>
                        </a:rPr>
                        <a:t>of </a:t>
                      </a:r>
                      <a:r>
                        <a:rPr lang="en-GB" sz="1600" b="1" kern="1200" baseline="0" dirty="0" smtClean="0">
                          <a:solidFill>
                            <a:srgbClr val="58585A"/>
                          </a:solidFill>
                          <a:latin typeface="Arial Narrow" panose="020B0606020202030204" pitchFamily="34" charset="0"/>
                          <a:ea typeface="+mn-ea"/>
                          <a:cs typeface="+mn-cs"/>
                        </a:rPr>
                        <a:t>Education</a:t>
                      </a:r>
                      <a:r>
                        <a:rPr lang="en-GB" sz="1600" b="1" kern="1200" baseline="0" dirty="0">
                          <a:solidFill>
                            <a:srgbClr val="58585A"/>
                          </a:solidFill>
                          <a:latin typeface="Arial Narrow" panose="020B0606020202030204" pitchFamily="34" charset="0"/>
                          <a:ea typeface="+mn-ea"/>
                          <a:cs typeface="+mn-cs"/>
                        </a:rPr>
                        <a:t>.</a:t>
                      </a:r>
                      <a:endParaRPr lang="en-US" sz="1600" b="1" kern="1200" baseline="0" dirty="0">
                        <a:solidFill>
                          <a:srgbClr val="58585A"/>
                        </a:solidFill>
                        <a:latin typeface="Arial Narrow" panose="020B0606020202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8037404"/>
                  </a:ext>
                </a:extLst>
              </a:tr>
            </a:tbl>
          </a:graphicData>
        </a:graphic>
      </p:graphicFrame>
      <p:pic>
        <p:nvPicPr>
          <p:cNvPr id="12" name="image7.png"/>
          <p:cNvPicPr/>
          <p:nvPr/>
        </p:nvPicPr>
        <p:blipFill>
          <a:blip r:embed="rId3" cstate="print"/>
          <a:stretch>
            <a:fillRect/>
          </a:stretch>
        </p:blipFill>
        <p:spPr>
          <a:xfrm>
            <a:off x="641131" y="2217288"/>
            <a:ext cx="515007" cy="483871"/>
          </a:xfrm>
          <a:prstGeom prst="rect">
            <a:avLst/>
          </a:prstGeom>
        </p:spPr>
      </p:pic>
      <p:sp>
        <p:nvSpPr>
          <p:cNvPr id="15" name="TextBox 14"/>
          <p:cNvSpPr txBox="1"/>
          <p:nvPr/>
        </p:nvSpPr>
        <p:spPr>
          <a:xfrm>
            <a:off x="324665" y="4854152"/>
            <a:ext cx="8470338" cy="584775"/>
          </a:xfrm>
          <a:prstGeom prst="rect">
            <a:avLst/>
          </a:prstGeom>
          <a:solidFill>
            <a:srgbClr val="D9D9D9"/>
          </a:solidFill>
          <a:ln w="28575">
            <a:solidFill>
              <a:srgbClr val="58585A"/>
            </a:solidFill>
          </a:ln>
        </p:spPr>
        <p:txBody>
          <a:bodyPr wrap="square" rtlCol="0">
            <a:spAutoFit/>
          </a:bodyPr>
          <a:lstStyle/>
          <a:p>
            <a:r>
              <a:rPr lang="en-GB" sz="1600" b="1" dirty="0">
                <a:solidFill>
                  <a:srgbClr val="EE5859"/>
                </a:solidFill>
                <a:latin typeface="Arial Narrow" panose="020B0606020202030204" pitchFamily="34" charset="0"/>
              </a:rPr>
              <a:t>KI Recommendations:</a:t>
            </a:r>
          </a:p>
          <a:p>
            <a:pPr marL="285750" indent="-285750">
              <a:buFont typeface="Arial" panose="020B0604020202020204" pitchFamily="34" charset="0"/>
              <a:buChar char="•"/>
            </a:pPr>
            <a:r>
              <a:rPr lang="en-GB" sz="1600" dirty="0">
                <a:latin typeface="Arial Narrow" panose="020B0606020202030204" pitchFamily="34" charset="0"/>
              </a:rPr>
              <a:t>Education </a:t>
            </a:r>
            <a:r>
              <a:rPr lang="en-GB" sz="1600" dirty="0" smtClean="0">
                <a:latin typeface="Arial Narrow" panose="020B0606020202030204" pitchFamily="34" charset="0"/>
              </a:rPr>
              <a:t>SME </a:t>
            </a:r>
            <a:r>
              <a:rPr lang="en-GB" sz="1600" dirty="0">
                <a:latin typeface="Arial Narrow" panose="020B0606020202030204" pitchFamily="34" charset="0"/>
              </a:rPr>
              <a:t>KIs reported </a:t>
            </a:r>
            <a:r>
              <a:rPr lang="en-GB" sz="1600" dirty="0" smtClean="0">
                <a:latin typeface="Arial Narrow" panose="020B0606020202030204" pitchFamily="34" charset="0"/>
              </a:rPr>
              <a:t>a need for more </a:t>
            </a:r>
            <a:r>
              <a:rPr lang="en-GB" sz="1600" dirty="0">
                <a:latin typeface="Arial Narrow" panose="020B0606020202030204" pitchFamily="34" charset="0"/>
              </a:rPr>
              <a:t>teachers and school </a:t>
            </a:r>
            <a:r>
              <a:rPr lang="en-GB" sz="1600" dirty="0" smtClean="0">
                <a:latin typeface="Arial Narrow" panose="020B0606020202030204" pitchFamily="34" charset="0"/>
              </a:rPr>
              <a:t>supplies.</a:t>
            </a:r>
            <a:endParaRPr lang="en-GB" sz="1600" dirty="0">
              <a:latin typeface="Arial Narrow" panose="020B0606020202030204" pitchFamily="34" charset="0"/>
            </a:endParaRPr>
          </a:p>
        </p:txBody>
      </p:sp>
    </p:spTree>
    <p:extLst>
      <p:ext uri="{BB962C8B-B14F-4D97-AF65-F5344CB8AC3E}">
        <p14:creationId xmlns:p14="http://schemas.microsoft.com/office/powerpoint/2010/main" val="290057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Basic </a:t>
            </a:r>
            <a:r>
              <a:rPr lang="en-US" sz="3600" dirty="0" smtClean="0"/>
              <a:t>Services: Water and Electricity</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579982523"/>
              </p:ext>
            </p:extLst>
          </p:nvPr>
        </p:nvGraphicFramePr>
        <p:xfrm>
          <a:off x="386176" y="1429405"/>
          <a:ext cx="8347316" cy="3191994"/>
        </p:xfrm>
        <a:graphic>
          <a:graphicData uri="http://schemas.openxmlformats.org/drawingml/2006/table">
            <a:tbl>
              <a:tblPr firstRow="1" bandRow="1">
                <a:tableStyleId>{5C22544A-7EE6-4342-B048-85BDC9FD1C3A}</a:tableStyleId>
              </a:tblPr>
              <a:tblGrid>
                <a:gridCol w="1463645">
                  <a:extLst>
                    <a:ext uri="{9D8B030D-6E8A-4147-A177-3AD203B41FA5}">
                      <a16:colId xmlns:a16="http://schemas.microsoft.com/office/drawing/2014/main" val="634957187"/>
                    </a:ext>
                  </a:extLst>
                </a:gridCol>
                <a:gridCol w="6883671">
                  <a:extLst>
                    <a:ext uri="{9D8B030D-6E8A-4147-A177-3AD203B41FA5}">
                      <a16:colId xmlns:a16="http://schemas.microsoft.com/office/drawing/2014/main" val="1453160714"/>
                    </a:ext>
                  </a:extLst>
                </a:gridCol>
              </a:tblGrid>
              <a:tr h="325823">
                <a:tc>
                  <a:txBody>
                    <a:bodyPr/>
                    <a:lstStyle/>
                    <a:p>
                      <a:pPr algn="ctr"/>
                      <a:r>
                        <a:rPr lang="en-GB" sz="1600" dirty="0">
                          <a:latin typeface="Arial Narrow" panose="020B0606020202030204" pitchFamily="34" charset="0"/>
                        </a:rPr>
                        <a:t>Service</a:t>
                      </a:r>
                      <a:endParaRPr lang="en-US" sz="1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585A"/>
                    </a:solidFill>
                  </a:tcPr>
                </a:tc>
                <a:tc>
                  <a:txBody>
                    <a:bodyPr/>
                    <a:lstStyle/>
                    <a:p>
                      <a:pPr algn="ctr"/>
                      <a:r>
                        <a:rPr lang="en-GB" sz="1600" dirty="0">
                          <a:latin typeface="Arial Narrow" panose="020B0606020202030204" pitchFamily="34" charset="0"/>
                        </a:rPr>
                        <a:t>Key Findings</a:t>
                      </a:r>
                      <a:endParaRPr lang="en-US" sz="1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585A"/>
                    </a:solidFill>
                  </a:tcPr>
                </a:tc>
                <a:extLst>
                  <a:ext uri="{0D108BD9-81ED-4DB2-BD59-A6C34878D82A}">
                    <a16:rowId xmlns:a16="http://schemas.microsoft.com/office/drawing/2014/main" val="3814416388"/>
                  </a:ext>
                </a:extLst>
              </a:tr>
              <a:tr h="1546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58585A"/>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58585A"/>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8585A"/>
                          </a:solidFill>
                          <a:latin typeface="Arial Narrow" panose="020B0606020202030204" pitchFamily="34" charset="0"/>
                        </a:rPr>
                        <a:t>Water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8585A"/>
                          </a:solidFill>
                          <a:latin typeface="Arial Narrow" panose="020B0606020202030204" pitchFamily="34" charset="0"/>
                        </a:rPr>
                        <a:t> expert KIs</a:t>
                      </a:r>
                      <a:endParaRPr lang="en-US" sz="1600" b="1" dirty="0">
                        <a:solidFill>
                          <a:srgbClr val="58585A"/>
                        </a:solidFill>
                        <a:latin typeface="Arial Narrow" panose="020B0606020202030204" pitchFamily="34" charset="0"/>
                      </a:endParaRPr>
                    </a:p>
                    <a:p>
                      <a:pPr algn="ctr"/>
                      <a:endParaRPr lang="en-US" sz="1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b="1" kern="1200" baseline="0" dirty="0">
                          <a:solidFill>
                            <a:srgbClr val="58585A"/>
                          </a:solidFill>
                          <a:latin typeface="Arial Narrow" panose="020B0606020202030204" pitchFamily="34" charset="0"/>
                          <a:ea typeface="+mn-ea"/>
                          <a:cs typeface="+mn-cs"/>
                        </a:rPr>
                        <a:t>The water treatment plant (WTP) in </a:t>
                      </a:r>
                      <a:r>
                        <a:rPr lang="en-GB" sz="1600" b="1" kern="1200" baseline="0" dirty="0" err="1">
                          <a:solidFill>
                            <a:srgbClr val="58585A"/>
                          </a:solidFill>
                          <a:latin typeface="Arial Narrow" panose="020B0606020202030204" pitchFamily="34" charset="0"/>
                          <a:ea typeface="+mn-ea"/>
                          <a:cs typeface="+mn-cs"/>
                        </a:rPr>
                        <a:t>Hatra</a:t>
                      </a:r>
                      <a:r>
                        <a:rPr lang="en-GB" sz="1600" b="1" kern="1200" baseline="0" dirty="0">
                          <a:solidFill>
                            <a:srgbClr val="58585A"/>
                          </a:solidFill>
                          <a:latin typeface="Arial Narrow" panose="020B0606020202030204" pitchFamily="34" charset="0"/>
                          <a:ea typeface="+mn-ea"/>
                          <a:cs typeface="+mn-cs"/>
                        </a:rPr>
                        <a:t> was reportedly not functioning</a:t>
                      </a:r>
                    </a:p>
                    <a:p>
                      <a:pPr marL="285750" indent="-285750">
                        <a:buFont typeface="Arial" panose="020B0604020202020204" pitchFamily="34" charset="0"/>
                        <a:buChar char="•"/>
                      </a:pPr>
                      <a:r>
                        <a:rPr lang="en-GB" sz="1600" b="0" kern="1200" baseline="0" dirty="0">
                          <a:solidFill>
                            <a:srgbClr val="58585A"/>
                          </a:solidFill>
                          <a:latin typeface="Arial Narrow" panose="020B0606020202030204" pitchFamily="34" charset="0"/>
                          <a:ea typeface="+mn-ea"/>
                          <a:cs typeface="+mn-cs"/>
                        </a:rPr>
                        <a:t>Currently depended on the WTP from </a:t>
                      </a:r>
                      <a:r>
                        <a:rPr lang="en-GB" sz="1600" b="0" kern="1200" baseline="0" dirty="0" err="1">
                          <a:solidFill>
                            <a:srgbClr val="58585A"/>
                          </a:solidFill>
                          <a:latin typeface="Arial Narrow" panose="020B0606020202030204" pitchFamily="34" charset="0"/>
                          <a:ea typeface="+mn-ea"/>
                          <a:cs typeface="+mn-cs"/>
                        </a:rPr>
                        <a:t>Shirqat</a:t>
                      </a:r>
                      <a:r>
                        <a:rPr lang="en-GB" sz="1600" b="0" kern="1200" baseline="0" dirty="0">
                          <a:solidFill>
                            <a:srgbClr val="58585A"/>
                          </a:solidFill>
                          <a:latin typeface="Arial Narrow" panose="020B0606020202030204" pitchFamily="34" charset="0"/>
                          <a:ea typeface="+mn-ea"/>
                          <a:cs typeface="+mn-cs"/>
                        </a:rPr>
                        <a:t>, but </a:t>
                      </a:r>
                      <a:r>
                        <a:rPr lang="en-GB" sz="1600" b="1" kern="1200" baseline="0" dirty="0">
                          <a:solidFill>
                            <a:srgbClr val="58585A"/>
                          </a:solidFill>
                          <a:latin typeface="Arial Narrow" panose="020B0606020202030204" pitchFamily="34" charset="0"/>
                          <a:ea typeface="+mn-ea"/>
                          <a:cs typeface="+mn-cs"/>
                        </a:rPr>
                        <a:t>quality was low and availability scarce </a:t>
                      </a:r>
                      <a:r>
                        <a:rPr lang="en-GB" sz="1600" b="0" kern="1200" baseline="0" dirty="0">
                          <a:solidFill>
                            <a:srgbClr val="58585A"/>
                          </a:solidFill>
                          <a:latin typeface="Arial Narrow" panose="020B0606020202030204" pitchFamily="34" charset="0"/>
                          <a:ea typeface="+mn-ea"/>
                          <a:cs typeface="+mn-cs"/>
                        </a:rPr>
                        <a:t>(but varied across neighbourhoods</a:t>
                      </a:r>
                      <a:r>
                        <a:rPr lang="en-GB" sz="1600" b="0" kern="1200" baseline="0" dirty="0" smtClean="0">
                          <a:solidFill>
                            <a:srgbClr val="58585A"/>
                          </a:solidFill>
                          <a:latin typeface="Arial Narrow" panose="020B0606020202030204" pitchFamily="34" charset="0"/>
                          <a:ea typeface="+mn-ea"/>
                          <a:cs typeface="+mn-cs"/>
                        </a:rPr>
                        <a:t>).</a:t>
                      </a:r>
                      <a:endParaRPr lang="en-GB" sz="1600" b="0" kern="1200" baseline="0" dirty="0">
                        <a:solidFill>
                          <a:srgbClr val="58585A"/>
                        </a:solidFill>
                        <a:latin typeface="Arial Narrow" panose="020B0606020202030204" pitchFamily="34" charset="0"/>
                        <a:ea typeface="+mn-ea"/>
                        <a:cs typeface="+mn-cs"/>
                      </a:endParaRPr>
                    </a:p>
                    <a:p>
                      <a:pPr marL="285750" indent="-285750">
                        <a:buFont typeface="Arial" panose="020B0604020202020204" pitchFamily="34" charset="0"/>
                        <a:buChar char="•"/>
                      </a:pPr>
                      <a:r>
                        <a:rPr lang="en-GB" sz="1600" b="1" kern="1200" baseline="0" dirty="0">
                          <a:solidFill>
                            <a:srgbClr val="58585A"/>
                          </a:solidFill>
                          <a:latin typeface="Arial Narrow" panose="020B0606020202030204" pitchFamily="34" charset="0"/>
                          <a:ea typeface="+mn-ea"/>
                          <a:cs typeface="+mn-cs"/>
                        </a:rPr>
                        <a:t>Water services were the most important need in </a:t>
                      </a:r>
                      <a:r>
                        <a:rPr lang="en-GB" sz="1600" b="1" kern="1200" baseline="0" dirty="0" err="1">
                          <a:solidFill>
                            <a:srgbClr val="58585A"/>
                          </a:solidFill>
                          <a:latin typeface="Arial Narrow" panose="020B0606020202030204" pitchFamily="34" charset="0"/>
                          <a:ea typeface="+mn-ea"/>
                          <a:cs typeface="+mn-cs"/>
                        </a:rPr>
                        <a:t>Hatra</a:t>
                      </a:r>
                      <a:r>
                        <a:rPr lang="en-GB" sz="1600" b="0" kern="1200" baseline="0" dirty="0">
                          <a:solidFill>
                            <a:srgbClr val="58585A"/>
                          </a:solidFill>
                          <a:latin typeface="Arial Narrow" panose="020B0606020202030204" pitchFamily="34" charset="0"/>
                          <a:ea typeface="+mn-ea"/>
                          <a:cs typeface="+mn-cs"/>
                        </a:rPr>
                        <a:t>,</a:t>
                      </a:r>
                      <a:r>
                        <a:rPr lang="en-GB" sz="1600" kern="1200" baseline="0" dirty="0">
                          <a:solidFill>
                            <a:srgbClr val="58585A"/>
                          </a:solidFill>
                          <a:latin typeface="Arial Narrow" panose="020B0606020202030204" pitchFamily="34" charset="0"/>
                          <a:ea typeface="+mn-ea"/>
                          <a:cs typeface="+mn-cs"/>
                        </a:rPr>
                        <a:t> according to </a:t>
                      </a:r>
                      <a:r>
                        <a:rPr lang="en-GB" sz="1600" kern="1200" baseline="0" dirty="0" smtClean="0">
                          <a:solidFill>
                            <a:srgbClr val="58585A"/>
                          </a:solidFill>
                          <a:latin typeface="Arial Narrow" panose="020B0606020202030204" pitchFamily="34" charset="0"/>
                          <a:ea typeface="+mn-ea"/>
                          <a:cs typeface="+mn-cs"/>
                        </a:rPr>
                        <a:t>community leader KIs. </a:t>
                      </a:r>
                      <a:r>
                        <a:rPr lang="en-GB" sz="1600" kern="1200" baseline="0" dirty="0">
                          <a:solidFill>
                            <a:srgbClr val="58585A"/>
                          </a:solidFill>
                          <a:latin typeface="Arial Narrow" panose="020B0606020202030204" pitchFamily="34" charset="0"/>
                          <a:ea typeface="+mn-ea"/>
                          <a:cs typeface="+mn-cs"/>
                        </a:rPr>
                        <a:t> </a:t>
                      </a:r>
                      <a:endParaRPr lang="en-US" sz="1600" kern="1200" baseline="0" dirty="0">
                        <a:solidFill>
                          <a:srgbClr val="58585A"/>
                        </a:solidFill>
                        <a:latin typeface="Arial Narrow" panose="020B0606020202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760261"/>
                  </a:ext>
                </a:extLst>
              </a:tr>
              <a:tr h="9373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58585A"/>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8585A"/>
                          </a:solidFill>
                          <a:latin typeface="Arial Narrow" panose="020B0606020202030204" pitchFamily="34" charset="0"/>
                        </a:rPr>
                        <a:t>Electricity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8585A"/>
                          </a:solidFill>
                          <a:latin typeface="Arial Narrow" panose="020B0606020202030204" pitchFamily="34" charset="0"/>
                        </a:rPr>
                        <a:t> expert KIs</a:t>
                      </a:r>
                      <a:endParaRPr lang="en-US" sz="1600" b="1" dirty="0">
                        <a:solidFill>
                          <a:srgbClr val="58585A"/>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baseline="0" dirty="0">
                          <a:solidFill>
                            <a:srgbClr val="58585A"/>
                          </a:solidFill>
                          <a:latin typeface="Arial Narrow" panose="020B0606020202030204" pitchFamily="34" charset="0"/>
                          <a:ea typeface="+mn-ea"/>
                          <a:cs typeface="+mn-cs"/>
                        </a:rPr>
                        <a:t>All </a:t>
                      </a:r>
                      <a:r>
                        <a:rPr lang="en-GB" sz="1600" b="1" kern="1200" baseline="0" dirty="0">
                          <a:solidFill>
                            <a:srgbClr val="58585A"/>
                          </a:solidFill>
                          <a:latin typeface="Arial Narrow" panose="020B0606020202030204" pitchFamily="34" charset="0"/>
                          <a:ea typeface="+mn-ea"/>
                          <a:cs typeface="+mn-cs"/>
                        </a:rPr>
                        <a:t>households in </a:t>
                      </a:r>
                      <a:r>
                        <a:rPr lang="en-GB" sz="1600" b="1" kern="1200" baseline="0" dirty="0" err="1">
                          <a:solidFill>
                            <a:srgbClr val="58585A"/>
                          </a:solidFill>
                          <a:latin typeface="Arial Narrow" panose="020B0606020202030204" pitchFamily="34" charset="0"/>
                          <a:ea typeface="+mn-ea"/>
                          <a:cs typeface="+mn-cs"/>
                        </a:rPr>
                        <a:t>Hatra</a:t>
                      </a:r>
                      <a:r>
                        <a:rPr lang="en-GB" sz="1600" b="1" kern="1200" baseline="0" dirty="0">
                          <a:solidFill>
                            <a:srgbClr val="58585A"/>
                          </a:solidFill>
                          <a:latin typeface="Arial Narrow" panose="020B0606020202030204" pitchFamily="34" charset="0"/>
                          <a:ea typeface="+mn-ea"/>
                          <a:cs typeface="+mn-cs"/>
                        </a:rPr>
                        <a:t> had access to public grid every day for roughly 24 hours</a:t>
                      </a:r>
                      <a:r>
                        <a:rPr lang="en-GB" sz="1600" kern="1200" baseline="0" dirty="0">
                          <a:solidFill>
                            <a:srgbClr val="58585A"/>
                          </a:solidFill>
                          <a:latin typeface="Arial Narrow" panose="020B0606020202030204" pitchFamily="34" charset="0"/>
                          <a:ea typeface="+mn-ea"/>
                          <a:cs typeface="+mn-cs"/>
                        </a:rPr>
                        <a:t>. This was mainly due to the low number of families in </a:t>
                      </a:r>
                      <a:r>
                        <a:rPr lang="en-GB" sz="1600" kern="1200" baseline="0" dirty="0" err="1">
                          <a:solidFill>
                            <a:srgbClr val="58585A"/>
                          </a:solidFill>
                          <a:latin typeface="Arial Narrow" panose="020B0606020202030204" pitchFamily="34" charset="0"/>
                          <a:ea typeface="+mn-ea"/>
                          <a:cs typeface="+mn-cs"/>
                        </a:rPr>
                        <a:t>Hatra</a:t>
                      </a:r>
                      <a:r>
                        <a:rPr lang="en-GB" sz="1600" kern="1200" baseline="0" dirty="0">
                          <a:solidFill>
                            <a:srgbClr val="58585A"/>
                          </a:solidFill>
                          <a:latin typeface="Arial Narrow" panose="020B0606020202030204" pitchFamily="34" charset="0"/>
                          <a:ea typeface="+mn-ea"/>
                          <a:cs typeface="+mn-cs"/>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baseline="0" dirty="0" smtClean="0">
                          <a:solidFill>
                            <a:srgbClr val="58585A"/>
                          </a:solidFill>
                          <a:latin typeface="Arial Narrow" panose="020B0606020202030204" pitchFamily="34" charset="0"/>
                          <a:ea typeface="+mn-ea"/>
                          <a:cs typeface="+mn-cs"/>
                        </a:rPr>
                        <a:t>KIs </a:t>
                      </a:r>
                      <a:r>
                        <a:rPr lang="en-GB" sz="1600" kern="1200" baseline="0" dirty="0">
                          <a:solidFill>
                            <a:srgbClr val="58585A"/>
                          </a:solidFill>
                          <a:latin typeface="Arial Narrow" panose="020B0606020202030204" pitchFamily="34" charset="0"/>
                          <a:ea typeface="+mn-ea"/>
                          <a:cs typeface="+mn-cs"/>
                        </a:rPr>
                        <a:t>reported there were </a:t>
                      </a:r>
                      <a:r>
                        <a:rPr lang="en-GB" sz="1600" b="1" kern="1200" baseline="0" dirty="0">
                          <a:solidFill>
                            <a:srgbClr val="58585A"/>
                          </a:solidFill>
                          <a:latin typeface="Arial Narrow" panose="020B0606020202030204" pitchFamily="34" charset="0"/>
                          <a:ea typeface="+mn-ea"/>
                          <a:cs typeface="+mn-cs"/>
                        </a:rPr>
                        <a:t>no community </a:t>
                      </a:r>
                      <a:r>
                        <a:rPr lang="en-GB" sz="1600" b="1" kern="1200" baseline="0" dirty="0" smtClean="0">
                          <a:solidFill>
                            <a:srgbClr val="58585A"/>
                          </a:solidFill>
                          <a:latin typeface="Arial Narrow" panose="020B0606020202030204" pitchFamily="34" charset="0"/>
                          <a:ea typeface="+mn-ea"/>
                          <a:cs typeface="+mn-cs"/>
                        </a:rPr>
                        <a:t>generators; the </a:t>
                      </a:r>
                      <a:r>
                        <a:rPr lang="en-GB" sz="1600" b="1" kern="1200" baseline="0" dirty="0">
                          <a:solidFill>
                            <a:srgbClr val="58585A"/>
                          </a:solidFill>
                          <a:latin typeface="Arial Narrow" panose="020B0606020202030204" pitchFamily="34" charset="0"/>
                          <a:ea typeface="+mn-ea"/>
                          <a:cs typeface="+mn-cs"/>
                        </a:rPr>
                        <a:t>public network was </a:t>
                      </a:r>
                      <a:r>
                        <a:rPr lang="en-GB" sz="1600" b="1" kern="1200" baseline="0" dirty="0" smtClean="0">
                          <a:solidFill>
                            <a:srgbClr val="58585A"/>
                          </a:solidFill>
                          <a:latin typeface="Arial Narrow" panose="020B0606020202030204" pitchFamily="34" charset="0"/>
                          <a:ea typeface="+mn-ea"/>
                          <a:cs typeface="+mn-cs"/>
                        </a:rPr>
                        <a:t>sufficient </a:t>
                      </a:r>
                      <a:r>
                        <a:rPr lang="en-GB" sz="1600" b="0" kern="1200" baseline="0" dirty="0">
                          <a:solidFill>
                            <a:srgbClr val="58585A"/>
                          </a:solidFill>
                          <a:latin typeface="Arial Narrow" panose="020B0606020202030204" pitchFamily="34" charset="0"/>
                          <a:ea typeface="+mn-ea"/>
                          <a:cs typeface="+mn-cs"/>
                        </a:rPr>
                        <a:t>given the low </a:t>
                      </a:r>
                      <a:r>
                        <a:rPr lang="en-GB" sz="1600" b="0" kern="1200" baseline="0" dirty="0" smtClean="0">
                          <a:solidFill>
                            <a:srgbClr val="58585A"/>
                          </a:solidFill>
                          <a:latin typeface="Arial Narrow" panose="020B0606020202030204" pitchFamily="34" charset="0"/>
                          <a:ea typeface="+mn-ea"/>
                          <a:cs typeface="+mn-cs"/>
                        </a:rPr>
                        <a:t>population widely spread out </a:t>
                      </a:r>
                      <a:r>
                        <a:rPr lang="en-GB" sz="1600" b="0" kern="1200" baseline="0" dirty="0">
                          <a:solidFill>
                            <a:srgbClr val="58585A"/>
                          </a:solidFill>
                          <a:latin typeface="Arial Narrow" panose="020B0606020202030204" pitchFamily="34" charset="0"/>
                          <a:ea typeface="+mn-ea"/>
                          <a:cs typeface="+mn-cs"/>
                        </a:rPr>
                        <a:t>across the town.</a:t>
                      </a:r>
                      <a:endParaRPr lang="en-US" sz="1600" b="0" kern="1200" baseline="0" dirty="0">
                        <a:solidFill>
                          <a:srgbClr val="58585A"/>
                        </a:solidFill>
                        <a:latin typeface="Arial Narrow" panose="020B0606020202030204" pitchFamily="34" charset="0"/>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baseline="0" dirty="0">
                        <a:solidFill>
                          <a:srgbClr val="58585A"/>
                        </a:solidFill>
                        <a:latin typeface="Arial Narrow" panose="020B0606020202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877324"/>
                  </a:ext>
                </a:extLst>
              </a:tr>
            </a:tbl>
          </a:graphicData>
        </a:graphic>
      </p:graphicFrame>
      <p:pic>
        <p:nvPicPr>
          <p:cNvPr id="13" name="image23.png"/>
          <p:cNvPicPr/>
          <p:nvPr/>
        </p:nvPicPr>
        <p:blipFill>
          <a:blip r:embed="rId3" cstate="print"/>
          <a:stretch>
            <a:fillRect/>
          </a:stretch>
        </p:blipFill>
        <p:spPr>
          <a:xfrm>
            <a:off x="861849" y="1921191"/>
            <a:ext cx="452520" cy="443568"/>
          </a:xfrm>
          <a:prstGeom prst="rect">
            <a:avLst/>
          </a:prstGeom>
        </p:spPr>
      </p:pic>
      <p:pic>
        <p:nvPicPr>
          <p:cNvPr id="14" name="image160.png"/>
          <p:cNvPicPr/>
          <p:nvPr/>
        </p:nvPicPr>
        <p:blipFill>
          <a:blip r:embed="rId4" cstate="print"/>
          <a:stretch>
            <a:fillRect/>
          </a:stretch>
        </p:blipFill>
        <p:spPr>
          <a:xfrm>
            <a:off x="861849" y="3450287"/>
            <a:ext cx="451944" cy="431466"/>
          </a:xfrm>
          <a:prstGeom prst="rect">
            <a:avLst/>
          </a:prstGeom>
        </p:spPr>
      </p:pic>
      <p:sp>
        <p:nvSpPr>
          <p:cNvPr id="15" name="TextBox 14"/>
          <p:cNvSpPr txBox="1"/>
          <p:nvPr/>
        </p:nvSpPr>
        <p:spPr>
          <a:xfrm>
            <a:off x="386176" y="4792039"/>
            <a:ext cx="8347316" cy="1323439"/>
          </a:xfrm>
          <a:prstGeom prst="rect">
            <a:avLst/>
          </a:prstGeom>
          <a:solidFill>
            <a:srgbClr val="D9D9D9"/>
          </a:solidFill>
          <a:ln w="28575">
            <a:solidFill>
              <a:srgbClr val="58585A"/>
            </a:solidFill>
          </a:ln>
        </p:spPr>
        <p:txBody>
          <a:bodyPr wrap="square" rtlCol="0">
            <a:spAutoFit/>
          </a:bodyPr>
          <a:lstStyle/>
          <a:p>
            <a:r>
              <a:rPr lang="en-GB" sz="1600" b="1" dirty="0">
                <a:solidFill>
                  <a:srgbClr val="EE5859"/>
                </a:solidFill>
                <a:latin typeface="Arial Narrow" panose="020B0606020202030204" pitchFamily="34" charset="0"/>
              </a:rPr>
              <a:t>KI Recommendations:</a:t>
            </a:r>
          </a:p>
          <a:p>
            <a:pPr marL="285750" indent="-285750">
              <a:buFont typeface="Arial" panose="020B0604020202020204" pitchFamily="34" charset="0"/>
              <a:buChar char="•"/>
            </a:pPr>
            <a:r>
              <a:rPr lang="en-GB" sz="1600" dirty="0">
                <a:latin typeface="Arial Narrow" panose="020B0606020202030204" pitchFamily="34" charset="0"/>
              </a:rPr>
              <a:t>Water </a:t>
            </a:r>
            <a:r>
              <a:rPr lang="en-GB" sz="1600" dirty="0" smtClean="0">
                <a:latin typeface="Arial Narrow" panose="020B0606020202030204" pitchFamily="34" charset="0"/>
              </a:rPr>
              <a:t>SME </a:t>
            </a:r>
            <a:r>
              <a:rPr lang="en-GB" sz="1600" dirty="0">
                <a:latin typeface="Arial Narrow" panose="020B0606020202030204" pitchFamily="34" charset="0"/>
              </a:rPr>
              <a:t>KIs suggested to improve water services by </a:t>
            </a:r>
            <a:r>
              <a:rPr lang="en-GB" sz="1600" dirty="0" smtClean="0">
                <a:latin typeface="Arial Narrow" panose="020B0606020202030204" pitchFamily="34" charset="0"/>
              </a:rPr>
              <a:t>providing </a:t>
            </a:r>
            <a:r>
              <a:rPr lang="en-GB" sz="1600" dirty="0">
                <a:latin typeface="Arial Narrow" panose="020B0606020202030204" pitchFamily="34" charset="0"/>
              </a:rPr>
              <a:t>more generators and equipment for the </a:t>
            </a:r>
            <a:r>
              <a:rPr lang="en-GB" sz="1600" dirty="0" err="1">
                <a:latin typeface="Arial Narrow" panose="020B0606020202030204" pitchFamily="34" charset="0"/>
              </a:rPr>
              <a:t>Hatra</a:t>
            </a:r>
            <a:r>
              <a:rPr lang="en-GB" sz="1600" dirty="0">
                <a:latin typeface="Arial Narrow" panose="020B0606020202030204" pitchFamily="34" charset="0"/>
              </a:rPr>
              <a:t> WTP and repairing pipes </a:t>
            </a:r>
          </a:p>
          <a:p>
            <a:pPr marL="285750" indent="-285750">
              <a:buFont typeface="Arial" panose="020B0604020202020204" pitchFamily="34" charset="0"/>
              <a:buChar char="•"/>
            </a:pPr>
            <a:r>
              <a:rPr lang="en-GB" sz="1600" dirty="0">
                <a:latin typeface="Arial Narrow" panose="020B0606020202030204" pitchFamily="34" charset="0"/>
              </a:rPr>
              <a:t>Electricity </a:t>
            </a:r>
            <a:r>
              <a:rPr lang="en-GB" sz="1600" dirty="0" smtClean="0">
                <a:latin typeface="Arial Narrow" panose="020B0606020202030204" pitchFamily="34" charset="0"/>
              </a:rPr>
              <a:t>SMEs </a:t>
            </a:r>
            <a:r>
              <a:rPr lang="en-GB" sz="1600" dirty="0">
                <a:latin typeface="Arial Narrow" panose="020B0606020202030204" pitchFamily="34" charset="0"/>
              </a:rPr>
              <a:t>suggested that to improve electricity services, which would be necessary if returns were to increase, they needed more transformers and </a:t>
            </a:r>
            <a:r>
              <a:rPr lang="en-GB" sz="1600" dirty="0" smtClean="0">
                <a:latin typeface="Arial Narrow" panose="020B0606020202030204" pitchFamily="34" charset="0"/>
              </a:rPr>
              <a:t>community </a:t>
            </a:r>
            <a:r>
              <a:rPr lang="en-GB" sz="1600" dirty="0">
                <a:latin typeface="Arial Narrow" panose="020B0606020202030204" pitchFamily="34" charset="0"/>
              </a:rPr>
              <a:t>generators</a:t>
            </a:r>
          </a:p>
        </p:txBody>
      </p:sp>
    </p:spTree>
    <p:extLst>
      <p:ext uri="{BB962C8B-B14F-4D97-AF65-F5344CB8AC3E}">
        <p14:creationId xmlns:p14="http://schemas.microsoft.com/office/powerpoint/2010/main" val="342536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Reported Assistance Received</a:t>
            </a:r>
          </a:p>
        </p:txBody>
      </p:sp>
      <p:sp>
        <p:nvSpPr>
          <p:cNvPr id="9" name="TextBox 8"/>
          <p:cNvSpPr txBox="1"/>
          <p:nvPr/>
        </p:nvSpPr>
        <p:spPr>
          <a:xfrm>
            <a:off x="386176" y="2430716"/>
            <a:ext cx="8558784" cy="3000821"/>
          </a:xfrm>
          <a:prstGeom prst="rect">
            <a:avLst/>
          </a:prstGeom>
          <a:noFill/>
        </p:spPr>
        <p:txBody>
          <a:bodyPr wrap="square" rtlCol="0">
            <a:spAutoFit/>
          </a:bodyPr>
          <a:lstStyle/>
          <a:p>
            <a:pPr marL="342900" lvl="0" indent="-342900">
              <a:lnSpc>
                <a:spcPct val="150000"/>
              </a:lnSpc>
              <a:buFont typeface="+mj-lt"/>
              <a:buAutoNum type="arabicPeriod"/>
            </a:pPr>
            <a:r>
              <a:rPr lang="en-US" dirty="0">
                <a:solidFill>
                  <a:srgbClr val="58585A"/>
                </a:solidFill>
                <a:latin typeface="Arial Narrow" panose="020B0606020202030204" pitchFamily="34" charset="0"/>
              </a:rPr>
              <a:t>The Ministry of Education had repaired the schools’ facilities.</a:t>
            </a:r>
          </a:p>
          <a:p>
            <a:pPr marL="342900" lvl="0" indent="-342900">
              <a:lnSpc>
                <a:spcPct val="150000"/>
              </a:lnSpc>
              <a:buFont typeface="+mj-lt"/>
              <a:buAutoNum type="arabicPeriod"/>
            </a:pPr>
            <a:r>
              <a:rPr lang="en-US" dirty="0">
                <a:solidFill>
                  <a:srgbClr val="58585A"/>
                </a:solidFill>
                <a:latin typeface="Arial Narrow" panose="020B0606020202030204" pitchFamily="34" charset="0"/>
              </a:rPr>
              <a:t>A local NGO had done some repairs to the public health clinic.</a:t>
            </a:r>
          </a:p>
          <a:p>
            <a:pPr marL="342900" lvl="0" indent="-342900">
              <a:lnSpc>
                <a:spcPct val="150000"/>
              </a:lnSpc>
              <a:buFont typeface="+mj-lt"/>
              <a:buAutoNum type="arabicPeriod"/>
            </a:pPr>
            <a:r>
              <a:rPr lang="en-US" dirty="0">
                <a:solidFill>
                  <a:srgbClr val="58585A"/>
                </a:solidFill>
                <a:latin typeface="Arial Narrow" panose="020B0606020202030204" pitchFamily="34" charset="0"/>
              </a:rPr>
              <a:t>United Nations Development Program (UNDP) was undertaking repairs to the public clinic at the time of data collection.</a:t>
            </a:r>
          </a:p>
          <a:p>
            <a:pPr marL="342900" lvl="0" indent="-342900">
              <a:lnSpc>
                <a:spcPct val="150000"/>
              </a:lnSpc>
              <a:buFont typeface="+mj-lt"/>
              <a:buAutoNum type="arabicPeriod"/>
            </a:pPr>
            <a:r>
              <a:rPr lang="en-US" dirty="0">
                <a:solidFill>
                  <a:srgbClr val="58585A"/>
                </a:solidFill>
                <a:latin typeface="Arial Narrow" panose="020B0606020202030204" pitchFamily="34" charset="0"/>
              </a:rPr>
              <a:t>The Directorate of Water and an international NGO </a:t>
            </a:r>
            <a:r>
              <a:rPr lang="en-US" dirty="0" smtClean="0">
                <a:solidFill>
                  <a:srgbClr val="58585A"/>
                </a:solidFill>
                <a:latin typeface="Arial Narrow" panose="020B0606020202030204" pitchFamily="34" charset="0"/>
              </a:rPr>
              <a:t>(name unknown) were </a:t>
            </a:r>
            <a:r>
              <a:rPr lang="en-US" dirty="0">
                <a:solidFill>
                  <a:srgbClr val="58585A"/>
                </a:solidFill>
                <a:latin typeface="Arial Narrow" panose="020B0606020202030204" pitchFamily="34" charset="0"/>
              </a:rPr>
              <a:t>undertaking repairs to the water treatment plant (WTP) at the time of data collection.</a:t>
            </a:r>
          </a:p>
          <a:p>
            <a:pPr marL="342900" lvl="0" indent="-342900">
              <a:lnSpc>
                <a:spcPct val="150000"/>
              </a:lnSpc>
              <a:buFont typeface="+mj-lt"/>
              <a:buAutoNum type="arabicPeriod"/>
            </a:pPr>
            <a:r>
              <a:rPr lang="en-US" dirty="0">
                <a:solidFill>
                  <a:srgbClr val="58585A"/>
                </a:solidFill>
                <a:latin typeface="Arial Narrow" panose="020B0606020202030204" pitchFamily="34" charset="0"/>
              </a:rPr>
              <a:t>A local NGO </a:t>
            </a:r>
            <a:r>
              <a:rPr lang="en-US" dirty="0" smtClean="0">
                <a:solidFill>
                  <a:srgbClr val="58585A"/>
                </a:solidFill>
                <a:latin typeface="Arial Narrow" panose="020B0606020202030204" pitchFamily="34" charset="0"/>
              </a:rPr>
              <a:t>(name unknown) ran </a:t>
            </a:r>
            <a:r>
              <a:rPr lang="en-US" dirty="0">
                <a:solidFill>
                  <a:srgbClr val="58585A"/>
                </a:solidFill>
                <a:latin typeface="Arial Narrow" panose="020B0606020202030204" pitchFamily="34" charset="0"/>
              </a:rPr>
              <a:t>a mobile health unit to assist the surrounding villages.</a:t>
            </a:r>
          </a:p>
        </p:txBody>
      </p:sp>
      <p:sp>
        <p:nvSpPr>
          <p:cNvPr id="10" name="Subtitle 2">
            <a:extLst>
              <a:ext uri="{FF2B5EF4-FFF2-40B4-BE49-F238E27FC236}">
                <a16:creationId xmlns:a16="http://schemas.microsoft.com/office/drawing/2014/main" id="{B8384B86-F051-9A4B-BFBE-881DD90DCF4C}"/>
              </a:ext>
            </a:extLst>
          </p:cNvPr>
          <p:cNvSpPr>
            <a:spLocks noGrp="1"/>
          </p:cNvSpPr>
          <p:nvPr>
            <p:ph type="subTitle" idx="1"/>
          </p:nvPr>
        </p:nvSpPr>
        <p:spPr>
          <a:xfrm>
            <a:off x="386176" y="1785588"/>
            <a:ext cx="5931765" cy="394448"/>
          </a:xfrm>
        </p:spPr>
        <p:txBody>
          <a:bodyPr/>
          <a:lstStyle/>
          <a:p>
            <a:r>
              <a:rPr lang="en-GB" sz="2000" dirty="0"/>
              <a:t>Actors reported to be providing assistance:</a:t>
            </a:r>
            <a:endParaRPr lang="en-GB" sz="2000" b="1" dirty="0"/>
          </a:p>
        </p:txBody>
      </p:sp>
    </p:spTree>
    <p:extLst>
      <p:ext uri="{BB962C8B-B14F-4D97-AF65-F5344CB8AC3E}">
        <p14:creationId xmlns:p14="http://schemas.microsoft.com/office/powerpoint/2010/main" val="66826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4747EC-363C-416C-9BA9-2BFDA8959293}"/>
              </a:ext>
            </a:extLst>
          </p:cNvPr>
          <p:cNvSpPr>
            <a:spLocks noGrp="1"/>
          </p:cNvSpPr>
          <p:nvPr>
            <p:ph type="body" sz="quarter" idx="13"/>
          </p:nvPr>
        </p:nvSpPr>
        <p:spPr>
          <a:xfrm>
            <a:off x="5535934" y="3507648"/>
            <a:ext cx="3069499" cy="213900"/>
          </a:xfrm>
        </p:spPr>
        <p:txBody>
          <a:bodyPr/>
          <a:lstStyle/>
          <a:p>
            <a:r>
              <a:rPr lang="en-US" sz="1100" b="1" dirty="0" smtClean="0"/>
              <a:t>REACH </a:t>
            </a:r>
            <a:r>
              <a:rPr lang="en-US" sz="1100" b="1" dirty="0"/>
              <a:t>Initiative</a:t>
            </a:r>
          </a:p>
        </p:txBody>
      </p:sp>
      <p:sp>
        <p:nvSpPr>
          <p:cNvPr id="3" name="Text Placeholder 2">
            <a:extLst>
              <a:ext uri="{FF2B5EF4-FFF2-40B4-BE49-F238E27FC236}">
                <a16:creationId xmlns:a16="http://schemas.microsoft.com/office/drawing/2014/main" id="{E1E0573D-EAA7-424D-BF3B-FE0F46C3A058}"/>
              </a:ext>
            </a:extLst>
          </p:cNvPr>
          <p:cNvSpPr>
            <a:spLocks noGrp="1"/>
          </p:cNvSpPr>
          <p:nvPr>
            <p:ph type="body" sz="quarter" idx="14"/>
          </p:nvPr>
        </p:nvSpPr>
        <p:spPr>
          <a:xfrm>
            <a:off x="5727075" y="3749991"/>
            <a:ext cx="3069499" cy="366764"/>
          </a:xfrm>
        </p:spPr>
        <p:txBody>
          <a:bodyPr/>
          <a:lstStyle/>
          <a:p>
            <a:r>
              <a:rPr lang="en-GB" sz="1050" dirty="0" smtClean="0"/>
              <a:t>Available upon request</a:t>
            </a:r>
            <a:endParaRPr lang="en-US" sz="1050" dirty="0"/>
          </a:p>
        </p:txBody>
      </p:sp>
      <p:sp>
        <p:nvSpPr>
          <p:cNvPr id="4" name="Text Placeholder 3">
            <a:extLst>
              <a:ext uri="{FF2B5EF4-FFF2-40B4-BE49-F238E27FC236}">
                <a16:creationId xmlns:a16="http://schemas.microsoft.com/office/drawing/2014/main" id="{BACA9836-6340-433C-A5E7-71F811BD17A8}"/>
              </a:ext>
            </a:extLst>
          </p:cNvPr>
          <p:cNvSpPr>
            <a:spLocks noGrp="1"/>
          </p:cNvSpPr>
          <p:nvPr>
            <p:ph type="body" sz="quarter" idx="15"/>
          </p:nvPr>
        </p:nvSpPr>
        <p:spPr>
          <a:xfrm>
            <a:off x="5727075" y="4119995"/>
            <a:ext cx="3069499" cy="213900"/>
          </a:xfrm>
        </p:spPr>
        <p:txBody>
          <a:bodyPr/>
          <a:lstStyle/>
          <a:p>
            <a:r>
              <a:rPr lang="en-GB" sz="1050" dirty="0"/>
              <a:t>Available upon request</a:t>
            </a:r>
            <a:endParaRPr lang="en-US" sz="1050" dirty="0"/>
          </a:p>
        </p:txBody>
      </p:sp>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8" y="4321946"/>
            <a:ext cx="3069499" cy="213900"/>
          </a:xfrm>
        </p:spPr>
        <p:txBody>
          <a:bodyPr/>
          <a:lstStyle/>
          <a:p>
            <a:r>
              <a:rPr lang="en-GB" sz="1050" dirty="0"/>
              <a:t>Available upon request</a:t>
            </a:r>
            <a:endParaRPr lang="en-US" sz="1050" dirty="0"/>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spTree>
    <p:extLst>
      <p:ext uri="{BB962C8B-B14F-4D97-AF65-F5344CB8AC3E}">
        <p14:creationId xmlns:p14="http://schemas.microsoft.com/office/powerpoint/2010/main" val="112947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Objectives and Methodology</a:t>
            </a:r>
          </a:p>
        </p:txBody>
      </p:sp>
      <p:sp>
        <p:nvSpPr>
          <p:cNvPr id="3" name="Subtitle 2"/>
          <p:cNvSpPr>
            <a:spLocks noGrp="1"/>
          </p:cNvSpPr>
          <p:nvPr>
            <p:ph type="subTitle" idx="1"/>
          </p:nvPr>
        </p:nvSpPr>
        <p:spPr>
          <a:xfrm>
            <a:off x="279850" y="1311884"/>
            <a:ext cx="8087840" cy="525931"/>
          </a:xfrm>
        </p:spPr>
        <p:txBody>
          <a:bodyPr/>
          <a:lstStyle/>
          <a:p>
            <a:pPr>
              <a:lnSpc>
                <a:spcPct val="100000"/>
              </a:lnSpc>
              <a:spcBef>
                <a:spcPts val="0"/>
              </a:spcBef>
            </a:pPr>
            <a:r>
              <a:rPr lang="en-US" sz="2000" dirty="0"/>
              <a:t>General Objective</a:t>
            </a:r>
          </a:p>
        </p:txBody>
      </p:sp>
      <p:sp>
        <p:nvSpPr>
          <p:cNvPr id="7" name="Subtitle 2"/>
          <p:cNvSpPr txBox="1">
            <a:spLocks/>
          </p:cNvSpPr>
          <p:nvPr/>
        </p:nvSpPr>
        <p:spPr>
          <a:xfrm>
            <a:off x="279850" y="3084310"/>
            <a:ext cx="8087840"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2000" dirty="0"/>
          </a:p>
        </p:txBody>
      </p:sp>
      <p:sp>
        <p:nvSpPr>
          <p:cNvPr id="15" name="Subtitle 2"/>
          <p:cNvSpPr txBox="1">
            <a:spLocks/>
          </p:cNvSpPr>
          <p:nvPr/>
        </p:nvSpPr>
        <p:spPr>
          <a:xfrm>
            <a:off x="279850" y="3427083"/>
            <a:ext cx="8087840"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2000" dirty="0"/>
              <a:t>Methodology</a:t>
            </a:r>
            <a:endParaRPr lang="en-US" sz="2000" dirty="0"/>
          </a:p>
        </p:txBody>
      </p:sp>
      <p:sp>
        <p:nvSpPr>
          <p:cNvPr id="9" name="Text Placeholder 3"/>
          <p:cNvSpPr txBox="1">
            <a:spLocks/>
          </p:cNvSpPr>
          <p:nvPr/>
        </p:nvSpPr>
        <p:spPr>
          <a:xfrm>
            <a:off x="279850" y="3996645"/>
            <a:ext cx="7566292" cy="1799471"/>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1600" dirty="0"/>
              <a:t>Data for </a:t>
            </a:r>
            <a:r>
              <a:rPr lang="en-US" sz="1600" dirty="0" err="1"/>
              <a:t>Hatra</a:t>
            </a:r>
            <a:r>
              <a:rPr lang="en-US" sz="1600" dirty="0"/>
              <a:t> was collected between 9 and 20 </a:t>
            </a:r>
            <a:r>
              <a:rPr lang="en-US" sz="1600" dirty="0" smtClean="0"/>
              <a:t>June.</a:t>
            </a:r>
            <a:endParaRPr lang="en-GB" sz="1600" dirty="0"/>
          </a:p>
          <a:p>
            <a:pPr marL="285750" indent="-285750">
              <a:lnSpc>
                <a:spcPct val="100000"/>
              </a:lnSpc>
              <a:buFont typeface="Arial" panose="020B0604020202020204" pitchFamily="34" charset="0"/>
              <a:buChar char="•"/>
            </a:pPr>
            <a:r>
              <a:rPr lang="en-US" sz="1600" dirty="0"/>
              <a:t>57 remote Key Informant Interviews (KIIs) </a:t>
            </a:r>
            <a:r>
              <a:rPr lang="en-US" sz="1600" dirty="0" smtClean="0"/>
              <a:t>with community </a:t>
            </a:r>
            <a:r>
              <a:rPr lang="en-US" sz="1600" dirty="0"/>
              <a:t>leaders, returnees, re-displaced persons, IDPs, and subject-matter </a:t>
            </a:r>
            <a:r>
              <a:rPr lang="en-US" sz="1600" dirty="0" smtClean="0"/>
              <a:t>experts (SMEs).</a:t>
            </a:r>
            <a:endParaRPr lang="en-US" sz="1600" dirty="0"/>
          </a:p>
          <a:p>
            <a:pPr marL="285750" indent="-285750">
              <a:lnSpc>
                <a:spcPct val="100000"/>
              </a:lnSpc>
              <a:buFont typeface="Arial" panose="020B0604020202020204" pitchFamily="34" charset="0"/>
              <a:buChar char="•"/>
            </a:pPr>
            <a:r>
              <a:rPr lang="en-US" sz="1600" dirty="0" smtClean="0"/>
              <a:t>Findings, including population estimates, </a:t>
            </a:r>
            <a:r>
              <a:rPr lang="en-US" sz="1600" dirty="0"/>
              <a:t>are </a:t>
            </a:r>
            <a:r>
              <a:rPr lang="en-US" sz="1600" b="1" dirty="0"/>
              <a:t>indicative only.</a:t>
            </a:r>
          </a:p>
        </p:txBody>
      </p:sp>
      <p:sp>
        <p:nvSpPr>
          <p:cNvPr id="10" name="Text Placeholder 3"/>
          <p:cNvSpPr txBox="1">
            <a:spLocks/>
          </p:cNvSpPr>
          <p:nvPr/>
        </p:nvSpPr>
        <p:spPr>
          <a:xfrm>
            <a:off x="279850" y="1844465"/>
            <a:ext cx="8087841" cy="1440148"/>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600" dirty="0"/>
              <a:t>A collaboration between REACH Initiative and the </a:t>
            </a:r>
            <a:r>
              <a:rPr lang="en-US" sz="1600" dirty="0" smtClean="0"/>
              <a:t>Returns Working Group (RWG), </a:t>
            </a:r>
            <a:r>
              <a:rPr lang="en-US" sz="1600" dirty="0"/>
              <a:t>the aim of the assessment is </a:t>
            </a:r>
            <a:r>
              <a:rPr lang="en-US" sz="1600" b="1" dirty="0"/>
              <a:t>to inform the recovery process in order to support durable and safe returns to the area. </a:t>
            </a:r>
          </a:p>
          <a:p>
            <a:pPr>
              <a:lnSpc>
                <a:spcPct val="100000"/>
              </a:lnSpc>
              <a:spcBef>
                <a:spcPts val="0"/>
              </a:spcBef>
            </a:pPr>
            <a:endParaRPr lang="en-US" sz="1600" b="1" dirty="0"/>
          </a:p>
          <a:p>
            <a:pPr marL="285750" indent="-285750">
              <a:lnSpc>
                <a:spcPct val="100000"/>
              </a:lnSpc>
              <a:spcBef>
                <a:spcPts val="0"/>
              </a:spcBef>
              <a:buFont typeface="Arial" panose="020B0604020202020204" pitchFamily="34" charset="0"/>
              <a:buChar char="•"/>
            </a:pPr>
            <a:r>
              <a:rPr lang="en-US" sz="1600" dirty="0"/>
              <a:t>The ROAR assessment looks at the motivations behind return, along with the current context related to protection issues, livelihoods, and the provision of basic services in areas of Iraq that are experiencing returns. </a:t>
            </a:r>
          </a:p>
          <a:p>
            <a:pPr marL="285750" indent="-285750">
              <a:lnSpc>
                <a:spcPct val="100000"/>
              </a:lnSpc>
              <a:buFont typeface="Arial" panose="020B0604020202020204" pitchFamily="34" charset="0"/>
              <a:buChar char="•"/>
            </a:pPr>
            <a:endParaRPr lang="en-GB" sz="1600" dirty="0">
              <a:solidFill>
                <a:schemeClr val="tx1"/>
              </a:solidFill>
            </a:endParaRPr>
          </a:p>
        </p:txBody>
      </p:sp>
    </p:spTree>
    <p:extLst>
      <p:ext uri="{BB962C8B-B14F-4D97-AF65-F5344CB8AC3E}">
        <p14:creationId xmlns:p14="http://schemas.microsoft.com/office/powerpoint/2010/main" val="144612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3600" dirty="0"/>
              <a:t>Area of Assessment</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2078"/>
            <a:ext cx="9135373" cy="4207080"/>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Background and </a:t>
            </a:r>
            <a:r>
              <a:rPr lang="en-US" sz="3600" dirty="0" smtClean="0"/>
              <a:t>Context</a:t>
            </a:r>
            <a:endParaRPr lang="en-US" sz="3600" dirty="0"/>
          </a:p>
        </p:txBody>
      </p:sp>
      <p:sp>
        <p:nvSpPr>
          <p:cNvPr id="7" name="TextBox 6"/>
          <p:cNvSpPr txBox="1"/>
          <p:nvPr/>
        </p:nvSpPr>
        <p:spPr>
          <a:xfrm>
            <a:off x="282332" y="1968482"/>
            <a:ext cx="8462273" cy="14003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1600" dirty="0" err="1">
                <a:solidFill>
                  <a:srgbClr val="58585A"/>
                </a:solidFill>
                <a:latin typeface="Arial Narrow" panose="020B0606020202030204" pitchFamily="34" charset="0"/>
              </a:rPr>
              <a:t>Hatra</a:t>
            </a:r>
            <a:r>
              <a:rPr lang="en-GB" sz="1600" dirty="0">
                <a:solidFill>
                  <a:srgbClr val="58585A"/>
                </a:solidFill>
                <a:latin typeface="Arial Narrow" panose="020B0606020202030204" pitchFamily="34" charset="0"/>
              </a:rPr>
              <a:t> district and town </a:t>
            </a:r>
            <a:r>
              <a:rPr lang="en-GB" sz="1600" dirty="0" smtClean="0">
                <a:solidFill>
                  <a:srgbClr val="58585A"/>
                </a:solidFill>
                <a:latin typeface="Arial Narrow" panose="020B0606020202030204" pitchFamily="34" charset="0"/>
              </a:rPr>
              <a:t>were </a:t>
            </a:r>
            <a:r>
              <a:rPr lang="en-GB" sz="1600" b="1" dirty="0">
                <a:solidFill>
                  <a:srgbClr val="58585A"/>
                </a:solidFill>
                <a:latin typeface="Arial Narrow" panose="020B0606020202030204" pitchFamily="34" charset="0"/>
              </a:rPr>
              <a:t>taken by ISIL in June 2014</a:t>
            </a:r>
            <a:r>
              <a:rPr lang="en-GB" sz="1600" dirty="0">
                <a:solidFill>
                  <a:srgbClr val="58585A"/>
                </a:solidFill>
                <a:latin typeface="Arial Narrow" panose="020B0606020202030204" pitchFamily="34" charset="0"/>
              </a:rPr>
              <a:t>. </a:t>
            </a:r>
            <a:r>
              <a:rPr lang="en-GB" sz="1600" dirty="0" smtClean="0">
                <a:solidFill>
                  <a:srgbClr val="58585A"/>
                </a:solidFill>
                <a:latin typeface="Arial Narrow" panose="020B0606020202030204" pitchFamily="34" charset="0"/>
              </a:rPr>
              <a:t>After military offensives, the Government of Iraq </a:t>
            </a:r>
            <a:r>
              <a:rPr lang="en-GB" sz="1600" b="1" dirty="0" smtClean="0">
                <a:solidFill>
                  <a:srgbClr val="58585A"/>
                </a:solidFill>
                <a:latin typeface="Arial Narrow" panose="020B0606020202030204" pitchFamily="34" charset="0"/>
              </a:rPr>
              <a:t>(</a:t>
            </a:r>
            <a:r>
              <a:rPr lang="en-GB" sz="1600" b="1" dirty="0" err="1" smtClean="0">
                <a:solidFill>
                  <a:srgbClr val="58585A"/>
                </a:solidFill>
                <a:latin typeface="Arial Narrow" panose="020B0606020202030204" pitchFamily="34" charset="0"/>
              </a:rPr>
              <a:t>GoI</a:t>
            </a:r>
            <a:r>
              <a:rPr lang="en-GB" sz="1600" b="1" dirty="0" smtClean="0">
                <a:solidFill>
                  <a:srgbClr val="58585A"/>
                </a:solidFill>
                <a:latin typeface="Arial Narrow" panose="020B0606020202030204" pitchFamily="34" charset="0"/>
              </a:rPr>
              <a:t>) re-established control in the area in April </a:t>
            </a:r>
            <a:r>
              <a:rPr lang="en-GB" sz="1600" b="1" dirty="0">
                <a:solidFill>
                  <a:srgbClr val="58585A"/>
                </a:solidFill>
                <a:latin typeface="Arial Narrow" panose="020B0606020202030204" pitchFamily="34" charset="0"/>
              </a:rPr>
              <a:t>2017.</a:t>
            </a:r>
          </a:p>
          <a:p>
            <a:pPr marL="342900" indent="-342900">
              <a:spcAft>
                <a:spcPts val="600"/>
              </a:spcAft>
              <a:buFont typeface="Arial" panose="020B0604020202020204" pitchFamily="34" charset="0"/>
              <a:buChar char="•"/>
            </a:pPr>
            <a:r>
              <a:rPr lang="en-GB" sz="1600" b="1" dirty="0">
                <a:solidFill>
                  <a:srgbClr val="58585A"/>
                </a:solidFill>
                <a:latin typeface="Arial Narrow" panose="020B0606020202030204" pitchFamily="34" charset="0"/>
              </a:rPr>
              <a:t>The town experiences ongoing insecurity</a:t>
            </a:r>
            <a:r>
              <a:rPr lang="en-GB" sz="1600" dirty="0">
                <a:solidFill>
                  <a:srgbClr val="58585A"/>
                </a:solidFill>
                <a:latin typeface="Arial Narrow" panose="020B0606020202030204" pitchFamily="34" charset="0"/>
              </a:rPr>
              <a:t> due to asymmetric attacks, as well as reports of the continued presence </a:t>
            </a:r>
            <a:r>
              <a:rPr lang="en-GB" sz="1600" dirty="0" smtClean="0">
                <a:solidFill>
                  <a:srgbClr val="58585A"/>
                </a:solidFill>
                <a:latin typeface="Arial Narrow" panose="020B0606020202030204" pitchFamily="34" charset="0"/>
              </a:rPr>
              <a:t>of </a:t>
            </a:r>
            <a:r>
              <a:rPr lang="en-GB" sz="1600" dirty="0">
                <a:solidFill>
                  <a:srgbClr val="58585A"/>
                </a:solidFill>
                <a:latin typeface="Arial Narrow" panose="020B0606020202030204" pitchFamily="34" charset="0"/>
              </a:rPr>
              <a:t>ISIL cells. </a:t>
            </a:r>
            <a:r>
              <a:rPr lang="en-GB" sz="1600" b="1" dirty="0">
                <a:solidFill>
                  <a:srgbClr val="58585A"/>
                </a:solidFill>
                <a:latin typeface="Arial Narrow" panose="020B0606020202030204" pitchFamily="34" charset="0"/>
              </a:rPr>
              <a:t>Consequently, it has been largely isolated</a:t>
            </a:r>
            <a:r>
              <a:rPr lang="en-GB" sz="1600" dirty="0">
                <a:solidFill>
                  <a:srgbClr val="58585A"/>
                </a:solidFill>
                <a:latin typeface="Arial Narrow" panose="020B0606020202030204" pitchFamily="34" charset="0"/>
              </a:rPr>
              <a:t> from humanitarian assistance and reconstruction efforts, with limited information available about the needs of those that live there. </a:t>
            </a:r>
          </a:p>
        </p:txBody>
      </p:sp>
      <p:sp>
        <p:nvSpPr>
          <p:cNvPr id="6" name="Subtitle 2">
            <a:extLst>
              <a:ext uri="{FF2B5EF4-FFF2-40B4-BE49-F238E27FC236}">
                <a16:creationId xmlns:a16="http://schemas.microsoft.com/office/drawing/2014/main" id="{B8384B86-F051-9A4B-BFBE-881DD90DCF4C}"/>
              </a:ext>
            </a:extLst>
          </p:cNvPr>
          <p:cNvSpPr>
            <a:spLocks noGrp="1"/>
          </p:cNvSpPr>
          <p:nvPr>
            <p:ph type="subTitle" idx="1"/>
          </p:nvPr>
        </p:nvSpPr>
        <p:spPr>
          <a:xfrm>
            <a:off x="259433" y="1499750"/>
            <a:ext cx="4045869" cy="394448"/>
          </a:xfrm>
        </p:spPr>
        <p:txBody>
          <a:bodyPr/>
          <a:lstStyle/>
          <a:p>
            <a:r>
              <a:rPr lang="en-GB" sz="2000" dirty="0"/>
              <a:t>Background</a:t>
            </a:r>
            <a:endParaRPr lang="en-GB" sz="2000" b="1" dirty="0"/>
          </a:p>
        </p:txBody>
      </p:sp>
      <p:sp>
        <p:nvSpPr>
          <p:cNvPr id="9" name="Subtitle 2">
            <a:extLst>
              <a:ext uri="{FF2B5EF4-FFF2-40B4-BE49-F238E27FC236}">
                <a16:creationId xmlns:a16="http://schemas.microsoft.com/office/drawing/2014/main" id="{B8384B86-F051-9A4B-BFBE-881DD90DCF4C}"/>
              </a:ext>
            </a:extLst>
          </p:cNvPr>
          <p:cNvSpPr txBox="1">
            <a:spLocks/>
          </p:cNvSpPr>
          <p:nvPr/>
        </p:nvSpPr>
        <p:spPr>
          <a:xfrm>
            <a:off x="282332" y="3589641"/>
            <a:ext cx="4045869" cy="39444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Population dynamics</a:t>
            </a:r>
          </a:p>
        </p:txBody>
      </p:sp>
      <p:sp>
        <p:nvSpPr>
          <p:cNvPr id="10" name="Rectangle 9"/>
          <p:cNvSpPr/>
          <p:nvPr/>
        </p:nvSpPr>
        <p:spPr>
          <a:xfrm>
            <a:off x="282332" y="4046627"/>
            <a:ext cx="8462273" cy="1800493"/>
          </a:xfrm>
          <a:prstGeom prst="rect">
            <a:avLst/>
          </a:prstGeom>
        </p:spPr>
        <p:txBody>
          <a:bodyPr wrap="square">
            <a:spAutoFit/>
          </a:bodyPr>
          <a:lstStyle/>
          <a:p>
            <a:pPr marL="285750" indent="-285750">
              <a:spcBef>
                <a:spcPts val="1000"/>
              </a:spcBef>
              <a:spcAft>
                <a:spcPts val="600"/>
              </a:spcAft>
              <a:buFont typeface="Arial" panose="020B0604020202020204" pitchFamily="34" charset="0"/>
              <a:buChar char="•"/>
            </a:pPr>
            <a:r>
              <a:rPr lang="en-NZ" sz="1600" dirty="0">
                <a:solidFill>
                  <a:srgbClr val="58585A"/>
                </a:solidFill>
                <a:latin typeface="Arial Narrow" panose="020B0606020202030204" pitchFamily="34" charset="0"/>
                <a:cs typeface="Arial Narrow" panose="020B0604020202020204" pitchFamily="34" charset="0"/>
              </a:rPr>
              <a:t>Predominantly Sunni Arab population. </a:t>
            </a:r>
          </a:p>
          <a:p>
            <a:pPr marL="285750" indent="-285750">
              <a:spcAft>
                <a:spcPts val="600"/>
              </a:spcAft>
              <a:buFont typeface="Arial" panose="020B0604020202020204" pitchFamily="34" charset="0"/>
              <a:buChar char="•"/>
            </a:pPr>
            <a:r>
              <a:rPr lang="en-GB" sz="1600" dirty="0">
                <a:solidFill>
                  <a:srgbClr val="58585A"/>
                </a:solidFill>
                <a:latin typeface="Arial Narrow" panose="020B0606020202030204" pitchFamily="34" charset="0"/>
              </a:rPr>
              <a:t>Community leader KIs </a:t>
            </a:r>
            <a:r>
              <a:rPr lang="en-GB" sz="1600" dirty="0" smtClean="0">
                <a:solidFill>
                  <a:srgbClr val="58585A"/>
                </a:solidFill>
                <a:latin typeface="Arial Narrow" panose="020B0606020202030204" pitchFamily="34" charset="0"/>
              </a:rPr>
              <a:t>estimated the population to be </a:t>
            </a:r>
            <a:r>
              <a:rPr lang="en-GB" sz="1600" b="1" dirty="0" smtClean="0">
                <a:solidFill>
                  <a:srgbClr val="58585A"/>
                </a:solidFill>
                <a:latin typeface="Arial Narrow" panose="020B0606020202030204" pitchFamily="34" charset="0"/>
              </a:rPr>
              <a:t>around </a:t>
            </a:r>
            <a:r>
              <a:rPr lang="en-GB" sz="1600" b="1" dirty="0">
                <a:solidFill>
                  <a:srgbClr val="58585A"/>
                </a:solidFill>
                <a:latin typeface="Arial Narrow" panose="020B0606020202030204" pitchFamily="34" charset="0"/>
              </a:rPr>
              <a:t>2,000 families </a:t>
            </a:r>
            <a:r>
              <a:rPr lang="en-GB" sz="1600" b="1" dirty="0" smtClean="0">
                <a:solidFill>
                  <a:srgbClr val="58585A"/>
                </a:solidFill>
                <a:latin typeface="Arial Narrow" panose="020B0606020202030204" pitchFamily="34" charset="0"/>
              </a:rPr>
              <a:t>prior to the arrival of ISIL</a:t>
            </a:r>
            <a:endParaRPr lang="en-GB" sz="1600" b="1" dirty="0">
              <a:solidFill>
                <a:srgbClr val="58585A"/>
              </a:solidFill>
              <a:latin typeface="Arial Narrow" panose="020B0606020202030204" pitchFamily="34" charset="0"/>
            </a:endParaRPr>
          </a:p>
          <a:p>
            <a:pPr marL="285750" indent="-285750">
              <a:spcAft>
                <a:spcPts val="600"/>
              </a:spcAft>
              <a:buFont typeface="Arial" panose="020B0604020202020204" pitchFamily="34" charset="0"/>
              <a:buChar char="•"/>
            </a:pPr>
            <a:r>
              <a:rPr lang="en-GB" sz="1600" dirty="0">
                <a:solidFill>
                  <a:srgbClr val="58585A"/>
                </a:solidFill>
                <a:latin typeface="Arial Narrow" panose="020B0606020202030204" pitchFamily="34" charset="0"/>
              </a:rPr>
              <a:t>During ISIL control and </a:t>
            </a:r>
            <a:r>
              <a:rPr lang="en-GB" sz="1600" dirty="0" smtClean="0">
                <a:solidFill>
                  <a:srgbClr val="58585A"/>
                </a:solidFill>
                <a:latin typeface="Arial Narrow" panose="020B0606020202030204" pitchFamily="34" charset="0"/>
              </a:rPr>
              <a:t>the following </a:t>
            </a:r>
            <a:r>
              <a:rPr lang="en-GB" sz="1600" dirty="0">
                <a:solidFill>
                  <a:srgbClr val="58585A"/>
                </a:solidFill>
                <a:latin typeface="Arial Narrow" panose="020B0606020202030204" pitchFamily="34" charset="0"/>
              </a:rPr>
              <a:t>military operations from </a:t>
            </a:r>
            <a:r>
              <a:rPr lang="en-GB" sz="1600" dirty="0" err="1">
                <a:solidFill>
                  <a:srgbClr val="58585A"/>
                </a:solidFill>
                <a:latin typeface="Arial Narrow" panose="020B0606020202030204" pitchFamily="34" charset="0"/>
              </a:rPr>
              <a:t>GoI</a:t>
            </a:r>
            <a:r>
              <a:rPr lang="en-GB" sz="1600" dirty="0">
                <a:solidFill>
                  <a:srgbClr val="58585A"/>
                </a:solidFill>
                <a:latin typeface="Arial Narrow" panose="020B0606020202030204" pitchFamily="34" charset="0"/>
              </a:rPr>
              <a:t>, </a:t>
            </a:r>
            <a:r>
              <a:rPr lang="en-GB" sz="1600" b="1" dirty="0">
                <a:solidFill>
                  <a:srgbClr val="58585A"/>
                </a:solidFill>
                <a:latin typeface="Arial Narrow" panose="020B0606020202030204" pitchFamily="34" charset="0"/>
              </a:rPr>
              <a:t>the majority of </a:t>
            </a:r>
            <a:r>
              <a:rPr lang="en-GB" sz="1600" b="1" dirty="0" smtClean="0">
                <a:solidFill>
                  <a:srgbClr val="58585A"/>
                </a:solidFill>
                <a:latin typeface="Arial Narrow" panose="020B0606020202030204" pitchFamily="34" charset="0"/>
              </a:rPr>
              <a:t>families were </a:t>
            </a:r>
            <a:r>
              <a:rPr lang="en-GB" sz="1600" b="1" dirty="0">
                <a:solidFill>
                  <a:srgbClr val="58585A"/>
                </a:solidFill>
                <a:latin typeface="Arial Narrow" panose="020B0606020202030204" pitchFamily="34" charset="0"/>
              </a:rPr>
              <a:t>reportedly displaced from </a:t>
            </a:r>
            <a:r>
              <a:rPr lang="en-GB" sz="1600" b="1" dirty="0" err="1">
                <a:solidFill>
                  <a:srgbClr val="58585A"/>
                </a:solidFill>
                <a:latin typeface="Arial Narrow" panose="020B0606020202030204" pitchFamily="34" charset="0"/>
              </a:rPr>
              <a:t>Hatra</a:t>
            </a:r>
            <a:r>
              <a:rPr lang="en-GB" sz="1600" b="1" dirty="0">
                <a:solidFill>
                  <a:srgbClr val="58585A"/>
                </a:solidFill>
                <a:latin typeface="Arial Narrow" panose="020B0606020202030204" pitchFamily="34" charset="0"/>
              </a:rPr>
              <a:t> town. </a:t>
            </a:r>
            <a:r>
              <a:rPr lang="en-GB" sz="1600" dirty="0">
                <a:solidFill>
                  <a:srgbClr val="58585A"/>
                </a:solidFill>
                <a:latin typeface="Arial Narrow" panose="020B0606020202030204" pitchFamily="34" charset="0"/>
              </a:rPr>
              <a:t> </a:t>
            </a:r>
          </a:p>
          <a:p>
            <a:pPr marL="285750" indent="-285750">
              <a:spcAft>
                <a:spcPts val="600"/>
              </a:spcAft>
              <a:buFont typeface="Arial" panose="020B0604020202020204" pitchFamily="34" charset="0"/>
              <a:buChar char="•"/>
            </a:pPr>
            <a:r>
              <a:rPr lang="en-GB" sz="1600" dirty="0">
                <a:solidFill>
                  <a:srgbClr val="58585A"/>
                </a:solidFill>
                <a:latin typeface="Arial Narrow" panose="020B0606020202030204" pitchFamily="34" charset="0"/>
              </a:rPr>
              <a:t>The majority of the population was reported to still be in displacement. Community leader KIs estimated </a:t>
            </a:r>
            <a:r>
              <a:rPr lang="en-GB" sz="1600" dirty="0" smtClean="0">
                <a:solidFill>
                  <a:srgbClr val="58585A"/>
                </a:solidFill>
                <a:latin typeface="Arial Narrow" panose="020B0606020202030204" pitchFamily="34" charset="0"/>
              </a:rPr>
              <a:t>that </a:t>
            </a:r>
            <a:r>
              <a:rPr lang="en-GB" sz="1600" b="1" dirty="0">
                <a:solidFill>
                  <a:srgbClr val="58585A"/>
                </a:solidFill>
                <a:latin typeface="Arial Narrow" panose="020B0606020202030204" pitchFamily="34" charset="0"/>
              </a:rPr>
              <a:t>between 200 and 300 families had returned.</a:t>
            </a:r>
            <a:endParaRPr lang="en-GB" sz="1600" b="1" dirty="0">
              <a:latin typeface="Arial Narrow" panose="020B0606020202030204" pitchFamily="34" charset="0"/>
            </a:endParaRPr>
          </a:p>
        </p:txBody>
      </p:sp>
    </p:spTree>
    <p:extLst>
      <p:ext uri="{BB962C8B-B14F-4D97-AF65-F5344CB8AC3E}">
        <p14:creationId xmlns:p14="http://schemas.microsoft.com/office/powerpoint/2010/main" val="54085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Displacement and Return</a:t>
            </a:r>
          </a:p>
        </p:txBody>
      </p:sp>
      <p:sp>
        <p:nvSpPr>
          <p:cNvPr id="7" name="TextBox 6"/>
          <p:cNvSpPr txBox="1"/>
          <p:nvPr/>
        </p:nvSpPr>
        <p:spPr>
          <a:xfrm>
            <a:off x="295929" y="1976556"/>
            <a:ext cx="8558784" cy="1451679"/>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NZ" sz="1600" b="1" dirty="0">
                <a:solidFill>
                  <a:srgbClr val="58585A"/>
                </a:solidFill>
                <a:latin typeface="Arial Narrow" panose="020B0606020202030204" pitchFamily="34" charset="0"/>
                <a:cs typeface="Arial Narrow" panose="020B0604020202020204" pitchFamily="34" charset="0"/>
              </a:rPr>
              <a:t>Approximately 10% of the </a:t>
            </a:r>
            <a:r>
              <a:rPr lang="en-NZ" sz="1600" b="1" dirty="0" smtClean="0">
                <a:solidFill>
                  <a:srgbClr val="58585A"/>
                </a:solidFill>
                <a:latin typeface="Arial Narrow" panose="020B0606020202030204" pitchFamily="34" charset="0"/>
                <a:cs typeface="Arial Narrow" panose="020B0604020202020204" pitchFamily="34" charset="0"/>
              </a:rPr>
              <a:t>total number of households living </a:t>
            </a:r>
            <a:r>
              <a:rPr lang="en-NZ" sz="1600" b="1" dirty="0">
                <a:solidFill>
                  <a:srgbClr val="58585A"/>
                </a:solidFill>
                <a:latin typeface="Arial Narrow" panose="020B0606020202030204" pitchFamily="34" charset="0"/>
                <a:cs typeface="Arial Narrow" panose="020B0604020202020204" pitchFamily="34" charset="0"/>
              </a:rPr>
              <a:t>in </a:t>
            </a:r>
            <a:r>
              <a:rPr lang="en-NZ" sz="1600" b="1" dirty="0" err="1">
                <a:solidFill>
                  <a:srgbClr val="58585A"/>
                </a:solidFill>
                <a:latin typeface="Arial Narrow" panose="020B0606020202030204" pitchFamily="34" charset="0"/>
                <a:cs typeface="Arial Narrow" panose="020B0604020202020204" pitchFamily="34" charset="0"/>
              </a:rPr>
              <a:t>Hatra</a:t>
            </a:r>
            <a:r>
              <a:rPr lang="en-NZ" sz="1600" b="1" dirty="0">
                <a:solidFill>
                  <a:srgbClr val="58585A"/>
                </a:solidFill>
                <a:latin typeface="Arial Narrow" panose="020B0606020202030204" pitchFamily="34" charset="0"/>
                <a:cs typeface="Arial Narrow" panose="020B0604020202020204" pitchFamily="34" charset="0"/>
              </a:rPr>
              <a:t> </a:t>
            </a:r>
            <a:r>
              <a:rPr lang="en-NZ" sz="1600" b="1" dirty="0" smtClean="0">
                <a:solidFill>
                  <a:srgbClr val="58585A"/>
                </a:solidFill>
                <a:latin typeface="Arial Narrow" panose="020B0606020202030204" pitchFamily="34" charset="0"/>
                <a:cs typeface="Arial Narrow" panose="020B0604020202020204" pitchFamily="34" charset="0"/>
              </a:rPr>
              <a:t>prior to the arrival of ISIL had </a:t>
            </a:r>
            <a:r>
              <a:rPr lang="en-NZ" sz="1600" b="1" dirty="0">
                <a:solidFill>
                  <a:srgbClr val="58585A"/>
                </a:solidFill>
                <a:latin typeface="Arial Narrow" panose="020B0606020202030204" pitchFamily="34" charset="0"/>
                <a:cs typeface="Arial Narrow" panose="020B0604020202020204" pitchFamily="34" charset="0"/>
              </a:rPr>
              <a:t>returned, </a:t>
            </a:r>
            <a:r>
              <a:rPr lang="en-NZ" sz="1600" dirty="0">
                <a:solidFill>
                  <a:srgbClr val="58585A"/>
                </a:solidFill>
                <a:latin typeface="Arial Narrow" panose="020B0606020202030204" pitchFamily="34" charset="0"/>
                <a:cs typeface="Arial Narrow" panose="020B0604020202020204" pitchFamily="34" charset="0"/>
              </a:rPr>
              <a:t>based on community leader KI estimates; </a:t>
            </a:r>
            <a:r>
              <a:rPr lang="en-NZ" sz="1600" b="1" dirty="0">
                <a:solidFill>
                  <a:srgbClr val="58585A"/>
                </a:solidFill>
                <a:latin typeface="Arial Narrow" panose="020B0606020202030204" pitchFamily="34" charset="0"/>
                <a:cs typeface="Arial Narrow" panose="020B0604020202020204" pitchFamily="34" charset="0"/>
              </a:rPr>
              <a:t>m</a:t>
            </a:r>
            <a:r>
              <a:rPr lang="en-GB" sz="1600" b="1" dirty="0">
                <a:solidFill>
                  <a:srgbClr val="58585A"/>
                </a:solidFill>
                <a:latin typeface="Arial Narrow" panose="020B0606020202030204" pitchFamily="34" charset="0"/>
                <a:cs typeface="Arial Narrow" panose="020B0604020202020204" pitchFamily="34" charset="0"/>
              </a:rPr>
              <a:t>ost of the households had returned between 2017 and 2018</a:t>
            </a:r>
            <a:r>
              <a:rPr lang="en-GB" sz="1600" dirty="0">
                <a:solidFill>
                  <a:srgbClr val="58585A"/>
                </a:solidFill>
                <a:latin typeface="Arial Narrow" panose="020B0606020202030204" pitchFamily="34" charset="0"/>
                <a:cs typeface="Arial Narrow" panose="020B0604020202020204" pitchFamily="34" charset="0"/>
              </a:rPr>
              <a:t>.</a:t>
            </a:r>
          </a:p>
          <a:p>
            <a:pPr marL="285750" indent="-285750">
              <a:spcBef>
                <a:spcPts val="1000"/>
              </a:spcBef>
              <a:spcAft>
                <a:spcPts val="600"/>
              </a:spcAft>
              <a:buFont typeface="Arial" panose="020B0604020202020204" pitchFamily="34" charset="0"/>
              <a:buChar char="•"/>
            </a:pPr>
            <a:r>
              <a:rPr lang="en-GB" sz="1600" dirty="0">
                <a:solidFill>
                  <a:srgbClr val="58585A"/>
                </a:solidFill>
                <a:latin typeface="Arial Narrow" panose="020B0606020202030204" pitchFamily="34" charset="0"/>
                <a:cs typeface="Arial Narrow" panose="020B0604020202020204" pitchFamily="34" charset="0"/>
              </a:rPr>
              <a:t>When asked about what influenced their decision to return, </a:t>
            </a:r>
            <a:r>
              <a:rPr lang="en-GB" sz="1600" b="1" dirty="0">
                <a:solidFill>
                  <a:srgbClr val="58585A"/>
                </a:solidFill>
                <a:latin typeface="Arial Narrow" panose="020B0606020202030204" pitchFamily="34" charset="0"/>
                <a:cs typeface="Arial Narrow" panose="020B0604020202020204" pitchFamily="34" charset="0"/>
              </a:rPr>
              <a:t>over half of the returnee and re-displaced KIs reported that they </a:t>
            </a:r>
            <a:r>
              <a:rPr lang="en-GB" sz="1600" b="1" dirty="0" smtClean="0">
                <a:solidFill>
                  <a:srgbClr val="58585A"/>
                </a:solidFill>
                <a:latin typeface="Arial Narrow" panose="020B0606020202030204" pitchFamily="34" charset="0"/>
                <a:cs typeface="Arial Narrow" panose="020B0604020202020204" pitchFamily="34" charset="0"/>
              </a:rPr>
              <a:t>had returned </a:t>
            </a:r>
            <a:r>
              <a:rPr lang="en-GB" sz="1600" b="1" dirty="0">
                <a:solidFill>
                  <a:srgbClr val="58585A"/>
                </a:solidFill>
                <a:latin typeface="Arial Narrow" panose="020B0606020202030204" pitchFamily="34" charset="0"/>
                <a:cs typeface="Arial Narrow" panose="020B0604020202020204" pitchFamily="34" charset="0"/>
              </a:rPr>
              <a:t>to claim their property (10 out of 18 KIs). </a:t>
            </a:r>
            <a:endParaRPr lang="en-NZ" sz="1600" b="1" dirty="0">
              <a:solidFill>
                <a:srgbClr val="58585A"/>
              </a:solidFill>
              <a:latin typeface="Arial Narrow" panose="020B0606020202030204" pitchFamily="34" charset="0"/>
              <a:cs typeface="Arial Narrow" panose="020B0604020202020204" pitchFamily="34" charset="0"/>
            </a:endParaRPr>
          </a:p>
        </p:txBody>
      </p:sp>
      <p:sp>
        <p:nvSpPr>
          <p:cNvPr id="6" name="Subtitle 2">
            <a:extLst>
              <a:ext uri="{FF2B5EF4-FFF2-40B4-BE49-F238E27FC236}">
                <a16:creationId xmlns:a16="http://schemas.microsoft.com/office/drawing/2014/main" id="{B8384B86-F051-9A4B-BFBE-881DD90DCF4C}"/>
              </a:ext>
            </a:extLst>
          </p:cNvPr>
          <p:cNvSpPr>
            <a:spLocks noGrp="1"/>
          </p:cNvSpPr>
          <p:nvPr>
            <p:ph type="subTitle" idx="1"/>
          </p:nvPr>
        </p:nvSpPr>
        <p:spPr>
          <a:xfrm>
            <a:off x="295929" y="1483798"/>
            <a:ext cx="4045869" cy="394448"/>
          </a:xfrm>
        </p:spPr>
        <p:txBody>
          <a:bodyPr/>
          <a:lstStyle/>
          <a:p>
            <a:r>
              <a:rPr lang="en-GB" sz="2000" dirty="0"/>
              <a:t>Why have people returned?</a:t>
            </a:r>
            <a:endParaRPr lang="en-GB" sz="2000" b="1" dirty="0"/>
          </a:p>
        </p:txBody>
      </p:sp>
      <p:sp>
        <p:nvSpPr>
          <p:cNvPr id="8" name="Subtitle 2">
            <a:extLst>
              <a:ext uri="{FF2B5EF4-FFF2-40B4-BE49-F238E27FC236}">
                <a16:creationId xmlns:a16="http://schemas.microsoft.com/office/drawing/2014/main" id="{B8384B86-F051-9A4B-BFBE-881DD90DCF4C}"/>
              </a:ext>
            </a:extLst>
          </p:cNvPr>
          <p:cNvSpPr txBox="1">
            <a:spLocks/>
          </p:cNvSpPr>
          <p:nvPr/>
        </p:nvSpPr>
        <p:spPr>
          <a:xfrm>
            <a:off x="2066405" y="3615267"/>
            <a:ext cx="4550786" cy="23476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200" dirty="0">
                <a:solidFill>
                  <a:srgbClr val="58585A"/>
                </a:solidFill>
              </a:rPr>
              <a:t>Number of KI returnees by reason for returning to </a:t>
            </a:r>
            <a:r>
              <a:rPr lang="en-GB" sz="1200" dirty="0" err="1">
                <a:solidFill>
                  <a:srgbClr val="58585A"/>
                </a:solidFill>
              </a:rPr>
              <a:t>Hatra</a:t>
            </a:r>
            <a:r>
              <a:rPr lang="en-GB" sz="1200" dirty="0">
                <a:solidFill>
                  <a:srgbClr val="58585A"/>
                </a:solidFill>
              </a:rPr>
              <a:t> (out of 18 KIs)</a:t>
            </a:r>
          </a:p>
        </p:txBody>
      </p:sp>
      <p:graphicFrame>
        <p:nvGraphicFramePr>
          <p:cNvPr id="12" name="Chart 11">
            <a:extLst>
              <a:ext uri="{FF2B5EF4-FFF2-40B4-BE49-F238E27FC236}">
                <a16:creationId xmlns:a16="http://schemas.microsoft.com/office/drawing/2014/main" id="{8EA93E02-2A12-42C8-B01C-9F4FDCB51396}"/>
              </a:ext>
            </a:extLst>
          </p:cNvPr>
          <p:cNvGraphicFramePr>
            <a:graphicFrameLocks/>
          </p:cNvGraphicFramePr>
          <p:nvPr>
            <p:extLst>
              <p:ext uri="{D42A27DB-BD31-4B8C-83A1-F6EECF244321}">
                <p14:modId xmlns:p14="http://schemas.microsoft.com/office/powerpoint/2010/main" val="857920253"/>
              </p:ext>
            </p:extLst>
          </p:nvPr>
        </p:nvGraphicFramePr>
        <p:xfrm>
          <a:off x="1757280" y="3850035"/>
          <a:ext cx="5169035" cy="2192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74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Displacement and Return</a:t>
            </a:r>
          </a:p>
        </p:txBody>
      </p:sp>
      <p:sp>
        <p:nvSpPr>
          <p:cNvPr id="7" name="TextBox 6"/>
          <p:cNvSpPr txBox="1"/>
          <p:nvPr/>
        </p:nvSpPr>
        <p:spPr>
          <a:xfrm>
            <a:off x="150704" y="3071930"/>
            <a:ext cx="8558784" cy="3431709"/>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GB" sz="1600" dirty="0">
                <a:solidFill>
                  <a:srgbClr val="58585A"/>
                </a:solidFill>
                <a:latin typeface="Arial Narrow" panose="020B0606020202030204" pitchFamily="34" charset="0"/>
                <a:cs typeface="Arial Narrow" panose="020B0604020202020204" pitchFamily="34" charset="0"/>
              </a:rPr>
              <a:t>Community leader KIs reported that additional numbers had returned but since re-displaced; </a:t>
            </a:r>
            <a:r>
              <a:rPr lang="en-GB" sz="1600" b="1" dirty="0">
                <a:solidFill>
                  <a:srgbClr val="58585A"/>
                </a:solidFill>
                <a:latin typeface="Arial Narrow" panose="020B0606020202030204" pitchFamily="34" charset="0"/>
                <a:cs typeface="Arial Narrow" panose="020B0604020202020204" pitchFamily="34" charset="0"/>
              </a:rPr>
              <a:t>the number of re-displaced </a:t>
            </a:r>
            <a:r>
              <a:rPr lang="en-GB" sz="1600" b="1" dirty="0" smtClean="0">
                <a:solidFill>
                  <a:srgbClr val="58585A"/>
                </a:solidFill>
                <a:latin typeface="Arial Narrow" panose="020B0606020202030204" pitchFamily="34" charset="0"/>
                <a:cs typeface="Arial Narrow" panose="020B0604020202020204" pitchFamily="34" charset="0"/>
              </a:rPr>
              <a:t>families was estimated to be around 30 </a:t>
            </a:r>
            <a:r>
              <a:rPr lang="en-GB" sz="1600" dirty="0">
                <a:solidFill>
                  <a:srgbClr val="58585A"/>
                </a:solidFill>
                <a:latin typeface="Arial Narrow" panose="020B0606020202030204" pitchFamily="34" charset="0"/>
                <a:cs typeface="Arial Narrow" panose="020B0604020202020204" pitchFamily="34" charset="0"/>
              </a:rPr>
              <a:t>(approximately 10% of reported returnees).</a:t>
            </a:r>
          </a:p>
          <a:p>
            <a:pPr marL="285750" indent="-285750">
              <a:spcBef>
                <a:spcPts val="1000"/>
              </a:spcBef>
              <a:buFont typeface="Arial" panose="020B0604020202020204" pitchFamily="34" charset="0"/>
              <a:buChar char="•"/>
            </a:pPr>
            <a:r>
              <a:rPr lang="en-GB" sz="1600" b="1" dirty="0">
                <a:solidFill>
                  <a:srgbClr val="58585A"/>
                </a:solidFill>
                <a:latin typeface="Arial Narrow" panose="020B0606020202030204" pitchFamily="34" charset="0"/>
                <a:cs typeface="Arial Narrow" panose="020B0604020202020204" pitchFamily="34" charset="0"/>
              </a:rPr>
              <a:t>The most frequent reported </a:t>
            </a:r>
            <a:r>
              <a:rPr lang="en-GB" sz="1600" b="1" dirty="0" smtClean="0">
                <a:solidFill>
                  <a:srgbClr val="58585A"/>
                </a:solidFill>
                <a:latin typeface="Arial Narrow" panose="020B0606020202030204" pitchFamily="34" charset="0"/>
                <a:cs typeface="Arial Narrow" panose="020B0604020202020204" pitchFamily="34" charset="0"/>
              </a:rPr>
              <a:t>reasons </a:t>
            </a:r>
            <a:r>
              <a:rPr lang="en-GB" sz="1600" b="1" dirty="0">
                <a:solidFill>
                  <a:srgbClr val="58585A"/>
                </a:solidFill>
                <a:latin typeface="Arial Narrow" panose="020B0606020202030204" pitchFamily="34" charset="0"/>
                <a:cs typeface="Arial Narrow" panose="020B0604020202020204" pitchFamily="34" charset="0"/>
              </a:rPr>
              <a:t>for </a:t>
            </a:r>
            <a:r>
              <a:rPr lang="en-GB" sz="1600" b="1" dirty="0" smtClean="0">
                <a:solidFill>
                  <a:srgbClr val="58585A"/>
                </a:solidFill>
                <a:latin typeface="Arial Narrow" panose="020B0606020202030204" pitchFamily="34" charset="0"/>
                <a:cs typeface="Arial Narrow" panose="020B0604020202020204" pitchFamily="34" charset="0"/>
              </a:rPr>
              <a:t>re-displacement were:</a:t>
            </a:r>
          </a:p>
          <a:p>
            <a:pPr marL="800100" lvl="1" indent="-342900">
              <a:buFont typeface="+mj-lt"/>
              <a:buAutoNum type="arabicPeriod"/>
            </a:pPr>
            <a:r>
              <a:rPr lang="en-GB" sz="1600" dirty="0" smtClean="0">
                <a:solidFill>
                  <a:srgbClr val="58585A"/>
                </a:solidFill>
                <a:latin typeface="Arial Narrow" panose="020B0606020202030204" pitchFamily="34" charset="0"/>
                <a:cs typeface="Arial Narrow" panose="020B0604020202020204" pitchFamily="34" charset="0"/>
              </a:rPr>
              <a:t>Insufficient </a:t>
            </a:r>
            <a:r>
              <a:rPr lang="en-GB" sz="1600" dirty="0">
                <a:solidFill>
                  <a:srgbClr val="58585A"/>
                </a:solidFill>
                <a:latin typeface="Arial Narrow" panose="020B0606020202030204" pitchFamily="34" charset="0"/>
                <a:cs typeface="Arial Narrow" panose="020B0604020202020204" pitchFamily="34" charset="0"/>
              </a:rPr>
              <a:t>or no access to basic services (20 out of 24 KIs), with 10 citing the lack of drinkable water specifically. </a:t>
            </a:r>
            <a:endParaRPr lang="en-GB" sz="1600" dirty="0" smtClean="0">
              <a:solidFill>
                <a:srgbClr val="58585A"/>
              </a:solidFill>
              <a:latin typeface="Arial Narrow" panose="020B0606020202030204" pitchFamily="34" charset="0"/>
              <a:cs typeface="Arial Narrow" panose="020B0604020202020204" pitchFamily="34" charset="0"/>
            </a:endParaRPr>
          </a:p>
          <a:p>
            <a:pPr marL="800100" lvl="1" indent="-342900">
              <a:buFont typeface="+mj-lt"/>
              <a:buAutoNum type="arabicPeriod"/>
            </a:pPr>
            <a:r>
              <a:rPr lang="en-GB" sz="1600" dirty="0">
                <a:solidFill>
                  <a:srgbClr val="58585A"/>
                </a:solidFill>
                <a:latin typeface="Arial Narrow" panose="020B0606020202030204" pitchFamily="34" charset="0"/>
                <a:cs typeface="Arial Narrow" panose="020B0604020202020204" pitchFamily="34" charset="0"/>
              </a:rPr>
              <a:t>L</a:t>
            </a:r>
            <a:r>
              <a:rPr lang="en-US" sz="1600" dirty="0" err="1" smtClean="0">
                <a:solidFill>
                  <a:srgbClr val="58585A"/>
                </a:solidFill>
                <a:latin typeface="Arial Narrow" panose="020B0606020202030204" pitchFamily="34" charset="0"/>
                <a:cs typeface="Arial Narrow" panose="020B0604020202020204" pitchFamily="34" charset="0"/>
              </a:rPr>
              <a:t>ack</a:t>
            </a:r>
            <a:r>
              <a:rPr lang="en-US" sz="1600" dirty="0" smtClean="0">
                <a:solidFill>
                  <a:srgbClr val="58585A"/>
                </a:solidFill>
                <a:latin typeface="Arial Narrow" panose="020B0606020202030204" pitchFamily="34" charset="0"/>
                <a:cs typeface="Arial Narrow" panose="020B0604020202020204" pitchFamily="34" charset="0"/>
              </a:rPr>
              <a:t> </a:t>
            </a:r>
            <a:r>
              <a:rPr lang="en-US" sz="1600" dirty="0">
                <a:solidFill>
                  <a:srgbClr val="58585A"/>
                </a:solidFill>
                <a:latin typeface="Arial Narrow" panose="020B0606020202030204" pitchFamily="34" charset="0"/>
                <a:cs typeface="Arial Narrow" panose="020B0604020202020204" pitchFamily="34" charset="0"/>
              </a:rPr>
              <a:t>of job opportunities (14 out of 24 </a:t>
            </a:r>
            <a:r>
              <a:rPr lang="en-US" sz="1600" dirty="0" smtClean="0">
                <a:solidFill>
                  <a:srgbClr val="58585A"/>
                </a:solidFill>
                <a:latin typeface="Arial Narrow" panose="020B0606020202030204" pitchFamily="34" charset="0"/>
                <a:cs typeface="Arial Narrow" panose="020B0604020202020204" pitchFamily="34" charset="0"/>
              </a:rPr>
              <a:t>KIs).</a:t>
            </a:r>
          </a:p>
          <a:p>
            <a:pPr marL="800100" lvl="1" indent="-342900">
              <a:buFont typeface="+mj-lt"/>
              <a:buAutoNum type="arabicPeriod"/>
            </a:pPr>
            <a:r>
              <a:rPr lang="en-US" sz="1600" dirty="0">
                <a:solidFill>
                  <a:srgbClr val="58585A"/>
                </a:solidFill>
                <a:latin typeface="Arial Narrow" panose="020B0606020202030204" pitchFamily="34" charset="0"/>
                <a:cs typeface="Arial Narrow" panose="020B0604020202020204" pitchFamily="34" charset="0"/>
              </a:rPr>
              <a:t>H</a:t>
            </a:r>
            <a:r>
              <a:rPr lang="en-US" sz="1600" dirty="0" smtClean="0">
                <a:solidFill>
                  <a:srgbClr val="58585A"/>
                </a:solidFill>
                <a:latin typeface="Arial Narrow" panose="020B0606020202030204" pitchFamily="34" charset="0"/>
                <a:cs typeface="Arial Narrow" panose="020B0604020202020204" pitchFamily="34" charset="0"/>
              </a:rPr>
              <a:t>umanitarian </a:t>
            </a:r>
            <a:r>
              <a:rPr lang="en-US" sz="1600" dirty="0">
                <a:solidFill>
                  <a:srgbClr val="58585A"/>
                </a:solidFill>
                <a:latin typeface="Arial Narrow" panose="020B0606020202030204" pitchFamily="34" charset="0"/>
                <a:cs typeface="Arial Narrow" panose="020B0604020202020204" pitchFamily="34" charset="0"/>
              </a:rPr>
              <a:t>assistance available in </a:t>
            </a:r>
            <a:r>
              <a:rPr lang="en-US" sz="1600" dirty="0" err="1" smtClean="0">
                <a:solidFill>
                  <a:srgbClr val="58585A"/>
                </a:solidFill>
                <a:latin typeface="Arial Narrow" panose="020B0606020202030204" pitchFamily="34" charset="0"/>
                <a:cs typeface="Arial Narrow" panose="020B0604020202020204" pitchFamily="34" charset="0"/>
              </a:rPr>
              <a:t>AoD</a:t>
            </a:r>
            <a:r>
              <a:rPr lang="en-US" sz="1600" dirty="0" smtClean="0">
                <a:solidFill>
                  <a:srgbClr val="58585A"/>
                </a:solidFill>
                <a:latin typeface="Arial Narrow" panose="020B0606020202030204" pitchFamily="34" charset="0"/>
                <a:cs typeface="Arial Narrow" panose="020B0604020202020204" pitchFamily="34" charset="0"/>
              </a:rPr>
              <a:t> (mostly camps) </a:t>
            </a:r>
            <a:r>
              <a:rPr lang="en-US" sz="1600" dirty="0">
                <a:solidFill>
                  <a:srgbClr val="58585A"/>
                </a:solidFill>
                <a:latin typeface="Arial Narrow" panose="020B0606020202030204" pitchFamily="34" charset="0"/>
                <a:cs typeface="Arial Narrow" panose="020B0604020202020204" pitchFamily="34" charset="0"/>
              </a:rPr>
              <a:t>(6 out of 24 KIs</a:t>
            </a:r>
            <a:r>
              <a:rPr lang="en-US" sz="1600" dirty="0" smtClean="0">
                <a:solidFill>
                  <a:srgbClr val="58585A"/>
                </a:solidFill>
                <a:latin typeface="Arial Narrow" panose="020B0606020202030204" pitchFamily="34" charset="0"/>
                <a:cs typeface="Arial Narrow" panose="020B0604020202020204" pitchFamily="34" charset="0"/>
              </a:rPr>
              <a:t>). </a:t>
            </a:r>
          </a:p>
          <a:p>
            <a:pPr marL="800100" lvl="1" indent="-342900">
              <a:buFont typeface="+mj-lt"/>
              <a:buAutoNum type="arabicPeriod"/>
            </a:pPr>
            <a:r>
              <a:rPr lang="en-US" sz="1600" dirty="0" smtClean="0">
                <a:solidFill>
                  <a:srgbClr val="58585A"/>
                </a:solidFill>
                <a:latin typeface="Arial Narrow" panose="020B0606020202030204" pitchFamily="34" charset="0"/>
                <a:cs typeface="Arial Narrow" panose="020B0604020202020204" pitchFamily="34" charset="0"/>
              </a:rPr>
              <a:t>Property </a:t>
            </a:r>
            <a:r>
              <a:rPr lang="en-US" sz="1600" dirty="0">
                <a:solidFill>
                  <a:srgbClr val="58585A"/>
                </a:solidFill>
                <a:latin typeface="Arial Narrow" panose="020B0606020202030204" pitchFamily="34" charset="0"/>
                <a:cs typeface="Arial Narrow" panose="020B0604020202020204" pitchFamily="34" charset="0"/>
              </a:rPr>
              <a:t>being damaged and/or looted (4 out of 24 </a:t>
            </a:r>
            <a:r>
              <a:rPr lang="en-US" sz="1600" dirty="0" smtClean="0">
                <a:solidFill>
                  <a:srgbClr val="58585A"/>
                </a:solidFill>
                <a:latin typeface="Arial Narrow" panose="020B0606020202030204" pitchFamily="34" charset="0"/>
                <a:cs typeface="Arial Narrow" panose="020B0604020202020204" pitchFamily="34" charset="0"/>
              </a:rPr>
              <a:t>KIs).</a:t>
            </a:r>
          </a:p>
          <a:p>
            <a:pPr marL="800100" lvl="1" indent="-342900">
              <a:buFont typeface="+mj-lt"/>
              <a:buAutoNum type="arabicPeriod"/>
            </a:pPr>
            <a:r>
              <a:rPr lang="en-US" sz="1600" dirty="0">
                <a:solidFill>
                  <a:srgbClr val="58585A"/>
                </a:solidFill>
                <a:latin typeface="Arial Narrow" panose="020B0606020202030204" pitchFamily="34" charset="0"/>
                <a:cs typeface="Arial Narrow" panose="020B0604020202020204" pitchFamily="34" charset="0"/>
              </a:rPr>
              <a:t>L</a:t>
            </a:r>
            <a:r>
              <a:rPr lang="en-US" sz="1600" dirty="0" smtClean="0">
                <a:solidFill>
                  <a:srgbClr val="58585A"/>
                </a:solidFill>
                <a:latin typeface="Arial Narrow" panose="020B0606020202030204" pitchFamily="34" charset="0"/>
                <a:cs typeface="Arial Narrow" panose="020B0604020202020204" pitchFamily="34" charset="0"/>
              </a:rPr>
              <a:t>ack </a:t>
            </a:r>
            <a:r>
              <a:rPr lang="en-US" sz="1600" dirty="0">
                <a:solidFill>
                  <a:srgbClr val="58585A"/>
                </a:solidFill>
                <a:latin typeface="Arial Narrow" panose="020B0606020202030204" pitchFamily="34" charset="0"/>
                <a:cs typeface="Arial Narrow" panose="020B0604020202020204" pitchFamily="34" charset="0"/>
              </a:rPr>
              <a:t>of other returnees (2 out of 24 KIs).</a:t>
            </a:r>
          </a:p>
          <a:p>
            <a:pPr marL="285750" indent="-285750">
              <a:spcBef>
                <a:spcPts val="1000"/>
              </a:spcBef>
              <a:buFont typeface="Arial" panose="020B0604020202020204" pitchFamily="34" charset="0"/>
              <a:buChar char="•"/>
            </a:pPr>
            <a:r>
              <a:rPr lang="en-GB" sz="1600" b="1" dirty="0" smtClean="0">
                <a:solidFill>
                  <a:srgbClr val="58585A"/>
                </a:solidFill>
                <a:latin typeface="Arial Narrow" panose="020B0606020202030204" pitchFamily="34" charset="0"/>
                <a:cs typeface="Arial Narrow" panose="020B0604020202020204" pitchFamily="34" charset="0"/>
              </a:rPr>
              <a:t>Neither </a:t>
            </a:r>
            <a:r>
              <a:rPr lang="en-GB" sz="1600" b="1" dirty="0">
                <a:solidFill>
                  <a:srgbClr val="58585A"/>
                </a:solidFill>
                <a:latin typeface="Arial Narrow" panose="020B0606020202030204" pitchFamily="34" charset="0"/>
                <a:cs typeface="Arial Narrow" panose="020B0604020202020204" pitchFamily="34" charset="0"/>
              </a:rPr>
              <a:t>IDPs </a:t>
            </a:r>
            <a:r>
              <a:rPr lang="en-GB" sz="1600" b="1" dirty="0" smtClean="0">
                <a:solidFill>
                  <a:srgbClr val="58585A"/>
                </a:solidFill>
                <a:latin typeface="Arial Narrow" panose="020B0606020202030204" pitchFamily="34" charset="0"/>
                <a:cs typeface="Arial Narrow" panose="020B0604020202020204" pitchFamily="34" charset="0"/>
              </a:rPr>
              <a:t>nor </a:t>
            </a:r>
            <a:r>
              <a:rPr lang="en-GB" sz="1600" b="1" dirty="0">
                <a:solidFill>
                  <a:srgbClr val="58585A"/>
                </a:solidFill>
                <a:latin typeface="Arial Narrow" panose="020B0606020202030204" pitchFamily="34" charset="0"/>
                <a:cs typeface="Arial Narrow" panose="020B0604020202020204" pitchFamily="34" charset="0"/>
              </a:rPr>
              <a:t>re-displaced KIs </a:t>
            </a:r>
            <a:r>
              <a:rPr lang="en-GB" sz="1600" b="1" dirty="0" smtClean="0">
                <a:solidFill>
                  <a:srgbClr val="58585A"/>
                </a:solidFill>
                <a:latin typeface="Arial Narrow" panose="020B0606020202030204" pitchFamily="34" charset="0"/>
                <a:cs typeface="Arial Narrow" panose="020B0604020202020204" pitchFamily="34" charset="0"/>
              </a:rPr>
              <a:t>expressed an </a:t>
            </a:r>
            <a:r>
              <a:rPr lang="en-GB" sz="1600" b="1" dirty="0">
                <a:solidFill>
                  <a:srgbClr val="58585A"/>
                </a:solidFill>
                <a:latin typeface="Arial Narrow" panose="020B0606020202030204" pitchFamily="34" charset="0"/>
                <a:cs typeface="Arial Narrow" panose="020B0604020202020204" pitchFamily="34" charset="0"/>
              </a:rPr>
              <a:t>intention to return to their area of origin (</a:t>
            </a:r>
            <a:r>
              <a:rPr lang="en-GB" sz="1600" b="1" dirty="0" err="1">
                <a:solidFill>
                  <a:srgbClr val="58585A"/>
                </a:solidFill>
                <a:latin typeface="Arial Narrow" panose="020B0606020202030204" pitchFamily="34" charset="0"/>
                <a:cs typeface="Arial Narrow" panose="020B0604020202020204" pitchFamily="34" charset="0"/>
              </a:rPr>
              <a:t>AoO</a:t>
            </a:r>
            <a:r>
              <a:rPr lang="en-GB" sz="1600" b="1" dirty="0">
                <a:solidFill>
                  <a:srgbClr val="58585A"/>
                </a:solidFill>
                <a:latin typeface="Arial Narrow" panose="020B0606020202030204" pitchFamily="34" charset="0"/>
                <a:cs typeface="Arial Narrow" panose="020B0604020202020204" pitchFamily="34" charset="0"/>
              </a:rPr>
              <a:t>) </a:t>
            </a:r>
            <a:r>
              <a:rPr lang="en-GB" sz="1600" dirty="0">
                <a:solidFill>
                  <a:srgbClr val="58585A"/>
                </a:solidFill>
                <a:latin typeface="Arial Narrow" panose="020B0606020202030204" pitchFamily="34" charset="0"/>
                <a:cs typeface="Arial Narrow" panose="020B0604020202020204" pitchFamily="34" charset="0"/>
              </a:rPr>
              <a:t>in the 12 months following the assessment. </a:t>
            </a:r>
          </a:p>
          <a:p>
            <a:pPr marL="285750" indent="-285750">
              <a:spcBef>
                <a:spcPts val="1000"/>
              </a:spcBef>
              <a:buFont typeface="Arial" panose="020B0604020202020204" pitchFamily="34" charset="0"/>
              <a:buChar char="•"/>
            </a:pPr>
            <a:endParaRPr lang="en-US" sz="1600" dirty="0">
              <a:solidFill>
                <a:srgbClr val="FF0000"/>
              </a:solidFill>
              <a:latin typeface="Arial Narrow" panose="020B0606020202030204" pitchFamily="34" charset="0"/>
              <a:cs typeface="Arial Narrow" panose="020B0604020202020204" pitchFamily="34" charset="0"/>
            </a:endParaRPr>
          </a:p>
        </p:txBody>
      </p:sp>
      <p:sp>
        <p:nvSpPr>
          <p:cNvPr id="6" name="Subtitle 2">
            <a:extLst>
              <a:ext uri="{FF2B5EF4-FFF2-40B4-BE49-F238E27FC236}">
                <a16:creationId xmlns:a16="http://schemas.microsoft.com/office/drawing/2014/main" id="{B8384B86-F051-9A4B-BFBE-881DD90DCF4C}"/>
              </a:ext>
            </a:extLst>
          </p:cNvPr>
          <p:cNvSpPr>
            <a:spLocks noGrp="1"/>
          </p:cNvSpPr>
          <p:nvPr>
            <p:ph type="subTitle" idx="1"/>
          </p:nvPr>
        </p:nvSpPr>
        <p:spPr>
          <a:xfrm>
            <a:off x="257482" y="2701953"/>
            <a:ext cx="4045869" cy="394448"/>
          </a:xfrm>
        </p:spPr>
        <p:txBody>
          <a:bodyPr/>
          <a:lstStyle/>
          <a:p>
            <a:r>
              <a:rPr lang="en-GB" sz="2000" dirty="0"/>
              <a:t>Why have people re-displaced?</a:t>
            </a:r>
            <a:endParaRPr lang="en-GB" sz="2000" b="1" dirty="0"/>
          </a:p>
        </p:txBody>
      </p:sp>
      <p:sp>
        <p:nvSpPr>
          <p:cNvPr id="9" name="Subtitle 2">
            <a:extLst>
              <a:ext uri="{FF2B5EF4-FFF2-40B4-BE49-F238E27FC236}">
                <a16:creationId xmlns:a16="http://schemas.microsoft.com/office/drawing/2014/main" id="{B8384B86-F051-9A4B-BFBE-881DD90DCF4C}"/>
              </a:ext>
            </a:extLst>
          </p:cNvPr>
          <p:cNvSpPr txBox="1">
            <a:spLocks/>
          </p:cNvSpPr>
          <p:nvPr/>
        </p:nvSpPr>
        <p:spPr>
          <a:xfrm>
            <a:off x="257483" y="1400166"/>
            <a:ext cx="4045869" cy="39444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Why have people not returned?</a:t>
            </a:r>
          </a:p>
        </p:txBody>
      </p:sp>
      <p:sp>
        <p:nvSpPr>
          <p:cNvPr id="10" name="Rectangle 9"/>
          <p:cNvSpPr/>
          <p:nvPr/>
        </p:nvSpPr>
        <p:spPr>
          <a:xfrm>
            <a:off x="257482" y="1814834"/>
            <a:ext cx="8087840" cy="1205458"/>
          </a:xfrm>
          <a:prstGeom prst="rect">
            <a:avLst/>
          </a:prstGeom>
        </p:spPr>
        <p:txBody>
          <a:bodyPr wrap="square">
            <a:spAutoFit/>
          </a:bodyPr>
          <a:lstStyle/>
          <a:p>
            <a:pPr marL="342900" indent="-342900">
              <a:spcBef>
                <a:spcPts val="1000"/>
              </a:spcBef>
              <a:buFont typeface="Arial" panose="020B0604020202020204" pitchFamily="34" charset="0"/>
              <a:buChar char="•"/>
            </a:pPr>
            <a:r>
              <a:rPr lang="en-NZ" sz="1600" dirty="0" smtClean="0">
                <a:solidFill>
                  <a:srgbClr val="58585A"/>
                </a:solidFill>
                <a:latin typeface="Arial Narrow" panose="020B0604020202020204" pitchFamily="34" charset="0"/>
                <a:cs typeface="Arial Narrow" panose="020B0604020202020204" pitchFamily="34" charset="0"/>
              </a:rPr>
              <a:t>The </a:t>
            </a:r>
            <a:r>
              <a:rPr lang="en-NZ" sz="1600" b="1" dirty="0">
                <a:solidFill>
                  <a:srgbClr val="58585A"/>
                </a:solidFill>
                <a:latin typeface="Arial Narrow" panose="020B0604020202020204" pitchFamily="34" charset="0"/>
                <a:cs typeface="Arial Narrow" panose="020B0604020202020204" pitchFamily="34" charset="0"/>
              </a:rPr>
              <a:t>most frequently reported reason for IDPs not returning was poor access to </a:t>
            </a:r>
            <a:r>
              <a:rPr lang="en-NZ" sz="1600" b="1" dirty="0" smtClean="0">
                <a:solidFill>
                  <a:srgbClr val="58585A"/>
                </a:solidFill>
                <a:latin typeface="Arial Narrow" panose="020B0604020202020204" pitchFamily="34" charset="0"/>
                <a:cs typeface="Arial Narrow" panose="020B0604020202020204" pitchFamily="34" charset="0"/>
              </a:rPr>
              <a:t>services, </a:t>
            </a:r>
            <a:r>
              <a:rPr lang="en-NZ" sz="1600" dirty="0" smtClean="0">
                <a:solidFill>
                  <a:srgbClr val="58585A"/>
                </a:solidFill>
                <a:latin typeface="Arial Narrow" panose="020B0604020202020204" pitchFamily="34" charset="0"/>
                <a:cs typeface="Arial Narrow" panose="020B0604020202020204" pitchFamily="34" charset="0"/>
              </a:rPr>
              <a:t>especially to water services, </a:t>
            </a:r>
            <a:r>
              <a:rPr lang="en-NZ" sz="1600" dirty="0">
                <a:solidFill>
                  <a:srgbClr val="58585A"/>
                </a:solidFill>
                <a:latin typeface="Arial Narrow" panose="020B0604020202020204" pitchFamily="34" charset="0"/>
                <a:cs typeface="Arial Narrow" panose="020B0604020202020204" pitchFamily="34" charset="0"/>
              </a:rPr>
              <a:t>(10 out of 10 IDP KIs</a:t>
            </a:r>
            <a:r>
              <a:rPr lang="en-NZ" sz="1600" dirty="0" smtClean="0">
                <a:solidFill>
                  <a:srgbClr val="58585A"/>
                </a:solidFill>
                <a:latin typeface="Arial Narrow" panose="020B0604020202020204" pitchFamily="34" charset="0"/>
                <a:cs typeface="Arial Narrow" panose="020B0604020202020204" pitchFamily="34" charset="0"/>
              </a:rPr>
              <a:t>) </a:t>
            </a:r>
            <a:r>
              <a:rPr lang="en-NZ" sz="1600" dirty="0">
                <a:solidFill>
                  <a:srgbClr val="58585A"/>
                </a:solidFill>
                <a:latin typeface="Arial Narrow" panose="020B0604020202020204" pitchFamily="34" charset="0"/>
                <a:cs typeface="Arial Narrow" panose="020B0604020202020204" pitchFamily="34" charset="0"/>
              </a:rPr>
              <a:t>and better access to services in their </a:t>
            </a:r>
            <a:r>
              <a:rPr lang="en-NZ" sz="1600" dirty="0" err="1">
                <a:solidFill>
                  <a:srgbClr val="58585A"/>
                </a:solidFill>
                <a:latin typeface="Arial Narrow" panose="020B0604020202020204" pitchFamily="34" charset="0"/>
                <a:cs typeface="Arial Narrow" panose="020B0604020202020204" pitchFamily="34" charset="0"/>
              </a:rPr>
              <a:t>AoD</a:t>
            </a:r>
            <a:r>
              <a:rPr lang="en-NZ" sz="1600" dirty="0">
                <a:solidFill>
                  <a:srgbClr val="58585A"/>
                </a:solidFill>
                <a:latin typeface="Arial Narrow" panose="020B0604020202020204" pitchFamily="34" charset="0"/>
                <a:cs typeface="Arial Narrow" panose="020B0604020202020204" pitchFamily="34" charset="0"/>
              </a:rPr>
              <a:t> </a:t>
            </a:r>
            <a:r>
              <a:rPr lang="en-NZ" sz="1600" dirty="0" smtClean="0">
                <a:solidFill>
                  <a:srgbClr val="58585A"/>
                </a:solidFill>
                <a:latin typeface="Arial Narrow" panose="020B0604020202020204" pitchFamily="34" charset="0"/>
                <a:cs typeface="Arial Narrow" panose="020B0604020202020204" pitchFamily="34" charset="0"/>
              </a:rPr>
              <a:t>(</a:t>
            </a:r>
            <a:r>
              <a:rPr lang="en-NZ" sz="1600" dirty="0">
                <a:solidFill>
                  <a:srgbClr val="58585A"/>
                </a:solidFill>
                <a:latin typeface="Arial Narrow" panose="020B0604020202020204" pitchFamily="34" charset="0"/>
                <a:cs typeface="Arial Narrow" panose="020B0604020202020204" pitchFamily="34" charset="0"/>
              </a:rPr>
              <a:t>6</a:t>
            </a:r>
            <a:r>
              <a:rPr lang="en-NZ" sz="1600" dirty="0" smtClean="0">
                <a:solidFill>
                  <a:srgbClr val="58585A"/>
                </a:solidFill>
                <a:latin typeface="Arial Narrow" panose="020B0604020202020204" pitchFamily="34" charset="0"/>
                <a:cs typeface="Arial Narrow" panose="020B0604020202020204" pitchFamily="34" charset="0"/>
              </a:rPr>
              <a:t> </a:t>
            </a:r>
            <a:r>
              <a:rPr lang="en-NZ" sz="1600" dirty="0">
                <a:solidFill>
                  <a:srgbClr val="58585A"/>
                </a:solidFill>
                <a:latin typeface="Arial Narrow" panose="020B0604020202020204" pitchFamily="34" charset="0"/>
                <a:cs typeface="Arial Narrow" panose="020B0604020202020204" pitchFamily="34" charset="0"/>
              </a:rPr>
              <a:t>out of 10 IDP KIs).</a:t>
            </a:r>
          </a:p>
          <a:p>
            <a:pPr>
              <a:spcBef>
                <a:spcPts val="1000"/>
              </a:spcBef>
            </a:pPr>
            <a:endParaRPr lang="en-NZ" sz="1600" dirty="0">
              <a:solidFill>
                <a:srgbClr val="58585A"/>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19783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Protection</a:t>
            </a:r>
          </a:p>
        </p:txBody>
      </p:sp>
      <p:sp>
        <p:nvSpPr>
          <p:cNvPr id="7" name="TextBox 6"/>
          <p:cNvSpPr txBox="1"/>
          <p:nvPr/>
        </p:nvSpPr>
        <p:spPr>
          <a:xfrm>
            <a:off x="363811" y="1770490"/>
            <a:ext cx="8558784" cy="1826141"/>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GB" sz="1600" b="1" dirty="0">
                <a:solidFill>
                  <a:srgbClr val="58585A"/>
                </a:solidFill>
                <a:latin typeface="Arial Narrow" panose="020B0606020202030204" pitchFamily="34" charset="0"/>
                <a:cs typeface="Arial Narrow" panose="020B0604020202020204" pitchFamily="34" charset="0"/>
              </a:rPr>
              <a:t>All returnee and community leader KIs reported feeling safe inside the town</a:t>
            </a:r>
            <a:r>
              <a:rPr lang="en-GB" sz="1600" dirty="0">
                <a:solidFill>
                  <a:srgbClr val="58585A"/>
                </a:solidFill>
                <a:latin typeface="Arial Narrow" panose="020B0606020202030204" pitchFamily="34" charset="0"/>
                <a:cs typeface="Arial Narrow" panose="020B0604020202020204" pitchFamily="34" charset="0"/>
              </a:rPr>
              <a:t> due to the presence of security forces (</a:t>
            </a:r>
            <a:r>
              <a:rPr lang="en-GB" sz="1600" dirty="0" smtClean="0">
                <a:solidFill>
                  <a:srgbClr val="58585A"/>
                </a:solidFill>
                <a:latin typeface="Arial Narrow" panose="020B0606020202030204" pitchFamily="34" charset="0"/>
                <a:cs typeface="Arial Narrow" panose="020B0604020202020204" pitchFamily="34" charset="0"/>
              </a:rPr>
              <a:t>21 KIs). </a:t>
            </a:r>
          </a:p>
          <a:p>
            <a:pPr marL="342900" indent="-342900">
              <a:spcBef>
                <a:spcPts val="1000"/>
              </a:spcBef>
              <a:buFont typeface="Arial" panose="020B0604020202020204" pitchFamily="34" charset="0"/>
              <a:buChar char="•"/>
            </a:pPr>
            <a:r>
              <a:rPr lang="en-US" sz="1600" b="1" dirty="0" smtClean="0">
                <a:solidFill>
                  <a:srgbClr val="58585A"/>
                </a:solidFill>
                <a:latin typeface="Arial Narrow" panose="020B0606020202030204" pitchFamily="34" charset="0"/>
                <a:cs typeface="Arial Narrow" panose="020B0604020202020204" pitchFamily="34" charset="0"/>
              </a:rPr>
              <a:t>However</a:t>
            </a:r>
            <a:r>
              <a:rPr lang="en-US" sz="1600" b="1" dirty="0">
                <a:solidFill>
                  <a:srgbClr val="58585A"/>
                </a:solidFill>
                <a:latin typeface="Arial Narrow" panose="020B0606020202030204" pitchFamily="34" charset="0"/>
                <a:cs typeface="Arial Narrow" panose="020B0604020202020204" pitchFamily="34" charset="0"/>
              </a:rPr>
              <a:t>, KIs </a:t>
            </a:r>
            <a:r>
              <a:rPr lang="en-US" sz="1600" b="1" dirty="0" smtClean="0">
                <a:solidFill>
                  <a:srgbClr val="58585A"/>
                </a:solidFill>
                <a:latin typeface="Arial Narrow" panose="020B0606020202030204" pitchFamily="34" charset="0"/>
                <a:cs typeface="Arial Narrow" panose="020B0604020202020204" pitchFamily="34" charset="0"/>
              </a:rPr>
              <a:t>reported not feeling safe outside </a:t>
            </a:r>
            <a:r>
              <a:rPr lang="en-US" sz="1600" b="1" dirty="0">
                <a:solidFill>
                  <a:srgbClr val="58585A"/>
                </a:solidFill>
                <a:latin typeface="Arial Narrow" panose="020B0606020202030204" pitchFamily="34" charset="0"/>
                <a:cs typeface="Arial Narrow" panose="020B0604020202020204" pitchFamily="34" charset="0"/>
              </a:rPr>
              <a:t>of Hatra town;</a:t>
            </a:r>
            <a:r>
              <a:rPr lang="en-US" sz="1600" dirty="0">
                <a:solidFill>
                  <a:srgbClr val="58585A"/>
                </a:solidFill>
                <a:latin typeface="Arial Narrow" panose="020B0606020202030204" pitchFamily="34" charset="0"/>
                <a:cs typeface="Arial Narrow" panose="020B0604020202020204" pitchFamily="34" charset="0"/>
              </a:rPr>
              <a:t> two KIs reported that the volatile security situation outside of the town had resulted in the death of some residents who had traveled outside of Hatra</a:t>
            </a:r>
            <a:r>
              <a:rPr lang="en-US" sz="1600" b="1" dirty="0">
                <a:solidFill>
                  <a:srgbClr val="58585A"/>
                </a:solidFill>
                <a:latin typeface="Arial Narrow" panose="020B0606020202030204" pitchFamily="34" charset="0"/>
                <a:cs typeface="Arial Narrow" panose="020B0604020202020204" pitchFamily="34" charset="0"/>
              </a:rPr>
              <a:t>.</a:t>
            </a:r>
            <a:endParaRPr lang="en-GB" sz="1600" dirty="0">
              <a:solidFill>
                <a:srgbClr val="58585A"/>
              </a:solidFill>
              <a:latin typeface="Arial Narrow" panose="020B0606020202030204" pitchFamily="34" charset="0"/>
              <a:cs typeface="Arial Narrow" panose="020B0604020202020204" pitchFamily="34" charset="0"/>
            </a:endParaRPr>
          </a:p>
          <a:p>
            <a:pPr marL="342900" indent="-342900">
              <a:spcBef>
                <a:spcPts val="1000"/>
              </a:spcBef>
              <a:buFont typeface="Arial" panose="020B0604020202020204" pitchFamily="34" charset="0"/>
              <a:buChar char="•"/>
            </a:pPr>
            <a:r>
              <a:rPr lang="en-GB" sz="1600" dirty="0">
                <a:solidFill>
                  <a:srgbClr val="58585A"/>
                </a:solidFill>
                <a:latin typeface="Arial Narrow" panose="020B0606020202030204" pitchFamily="34" charset="0"/>
                <a:cs typeface="Arial Narrow" panose="020B0604020202020204" pitchFamily="34" charset="0"/>
              </a:rPr>
              <a:t>15 </a:t>
            </a:r>
            <a:r>
              <a:rPr lang="en-GB" sz="1600" dirty="0" smtClean="0">
                <a:solidFill>
                  <a:srgbClr val="58585A"/>
                </a:solidFill>
                <a:latin typeface="Arial Narrow" panose="020B0606020202030204" pitchFamily="34" charset="0"/>
                <a:cs typeface="Arial Narrow" panose="020B0604020202020204" pitchFamily="34" charset="0"/>
              </a:rPr>
              <a:t>KIs</a:t>
            </a:r>
            <a:r>
              <a:rPr lang="en-GB" sz="1600" dirty="0">
                <a:solidFill>
                  <a:srgbClr val="58585A"/>
                </a:solidFill>
                <a:latin typeface="Arial Narrow" panose="020B0606020202030204" pitchFamily="34" charset="0"/>
                <a:cs typeface="Arial Narrow" panose="020B0604020202020204" pitchFamily="34" charset="0"/>
              </a:rPr>
              <a:t> specified surrounding villages and the desert strip between Hatra and the Syrian border, known as Al-Jazeera, to be of particular concern</a:t>
            </a:r>
            <a:r>
              <a:rPr lang="en-US" sz="1600" dirty="0">
                <a:solidFill>
                  <a:srgbClr val="58585A"/>
                </a:solidFill>
                <a:latin typeface="Arial Narrow" panose="020B0606020202030204" pitchFamily="34" charset="0"/>
                <a:cs typeface="Arial Narrow" panose="020B0604020202020204" pitchFamily="34" charset="0"/>
              </a:rPr>
              <a:t>, due to reports of </a:t>
            </a:r>
            <a:r>
              <a:rPr lang="en-US" sz="1600" dirty="0" smtClean="0">
                <a:solidFill>
                  <a:srgbClr val="58585A"/>
                </a:solidFill>
                <a:latin typeface="Arial Narrow" panose="020B0606020202030204" pitchFamily="34" charset="0"/>
                <a:cs typeface="Arial Narrow" panose="020B0604020202020204" pitchFamily="34" charset="0"/>
              </a:rPr>
              <a:t>ISIL activity.</a:t>
            </a:r>
            <a:endParaRPr lang="en-NZ" sz="1600" dirty="0">
              <a:solidFill>
                <a:srgbClr val="58585A"/>
              </a:solidFill>
              <a:latin typeface="Arial Narrow" panose="020B0606020202030204" pitchFamily="34" charset="0"/>
              <a:cs typeface="Arial Narrow" panose="020B0604020202020204" pitchFamily="34" charset="0"/>
            </a:endParaRPr>
          </a:p>
        </p:txBody>
      </p:sp>
      <p:sp>
        <p:nvSpPr>
          <p:cNvPr id="6" name="Subtitle 2">
            <a:extLst>
              <a:ext uri="{FF2B5EF4-FFF2-40B4-BE49-F238E27FC236}">
                <a16:creationId xmlns:a16="http://schemas.microsoft.com/office/drawing/2014/main" id="{B8384B86-F051-9A4B-BFBE-881DD90DCF4C}"/>
              </a:ext>
            </a:extLst>
          </p:cNvPr>
          <p:cNvSpPr>
            <a:spLocks noGrp="1"/>
          </p:cNvSpPr>
          <p:nvPr>
            <p:ph type="subTitle" idx="1"/>
          </p:nvPr>
        </p:nvSpPr>
        <p:spPr>
          <a:xfrm>
            <a:off x="259432" y="1439020"/>
            <a:ext cx="4045869" cy="394448"/>
          </a:xfrm>
        </p:spPr>
        <p:txBody>
          <a:bodyPr/>
          <a:lstStyle/>
          <a:p>
            <a:r>
              <a:rPr lang="en-GB" sz="2000" dirty="0"/>
              <a:t>Perception of safety</a:t>
            </a:r>
            <a:endParaRPr lang="en-GB" sz="2000" b="1" dirty="0"/>
          </a:p>
        </p:txBody>
      </p:sp>
      <p:sp>
        <p:nvSpPr>
          <p:cNvPr id="9" name="Subtitle 2">
            <a:extLst>
              <a:ext uri="{FF2B5EF4-FFF2-40B4-BE49-F238E27FC236}">
                <a16:creationId xmlns:a16="http://schemas.microsoft.com/office/drawing/2014/main" id="{B8384B86-F051-9A4B-BFBE-881DD90DCF4C}"/>
              </a:ext>
            </a:extLst>
          </p:cNvPr>
          <p:cNvSpPr txBox="1">
            <a:spLocks/>
          </p:cNvSpPr>
          <p:nvPr/>
        </p:nvSpPr>
        <p:spPr>
          <a:xfrm>
            <a:off x="259431" y="3524903"/>
            <a:ext cx="4045869" cy="39444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Freedom of movement</a:t>
            </a:r>
          </a:p>
        </p:txBody>
      </p:sp>
      <p:sp>
        <p:nvSpPr>
          <p:cNvPr id="10" name="Rectangle 9"/>
          <p:cNvSpPr/>
          <p:nvPr/>
        </p:nvSpPr>
        <p:spPr>
          <a:xfrm>
            <a:off x="365760" y="3897559"/>
            <a:ext cx="8087840" cy="1205458"/>
          </a:xfrm>
          <a:prstGeom prst="rect">
            <a:avLst/>
          </a:prstGeom>
        </p:spPr>
        <p:txBody>
          <a:bodyPr wrap="square">
            <a:spAutoFit/>
          </a:bodyPr>
          <a:lstStyle/>
          <a:p>
            <a:pPr marL="342900" indent="-342900">
              <a:spcBef>
                <a:spcPts val="1000"/>
              </a:spcBef>
              <a:buFont typeface="Arial" panose="020B0604020202020204" pitchFamily="34" charset="0"/>
              <a:buChar char="•"/>
            </a:pPr>
            <a:r>
              <a:rPr lang="en-GB" sz="1600" dirty="0" smtClean="0">
                <a:solidFill>
                  <a:srgbClr val="58585A"/>
                </a:solidFill>
                <a:latin typeface="Arial Narrow" panose="020B0604020202020204" pitchFamily="34" charset="0"/>
                <a:cs typeface="Arial Narrow" panose="020B0604020202020204" pitchFamily="34" charset="0"/>
              </a:rPr>
              <a:t>There were </a:t>
            </a:r>
            <a:r>
              <a:rPr lang="en-GB" sz="1600" b="1" dirty="0" smtClean="0">
                <a:solidFill>
                  <a:srgbClr val="58585A"/>
                </a:solidFill>
                <a:latin typeface="Arial Narrow" panose="020B0604020202020204" pitchFamily="34" charset="0"/>
                <a:cs typeface="Arial Narrow" panose="020B0604020202020204" pitchFamily="34" charset="0"/>
              </a:rPr>
              <a:t>no reports of curfews </a:t>
            </a:r>
            <a:r>
              <a:rPr lang="en-GB" sz="1600" b="1" dirty="0">
                <a:solidFill>
                  <a:srgbClr val="58585A"/>
                </a:solidFill>
                <a:latin typeface="Arial Narrow" panose="020B0604020202020204" pitchFamily="34" charset="0"/>
                <a:cs typeface="Arial Narrow" panose="020B0604020202020204" pitchFamily="34" charset="0"/>
              </a:rPr>
              <a:t>and </a:t>
            </a:r>
            <a:r>
              <a:rPr lang="en-GB" sz="1600" b="1" dirty="0" smtClean="0">
                <a:solidFill>
                  <a:srgbClr val="58585A"/>
                </a:solidFill>
                <a:latin typeface="Arial Narrow" panose="020B0604020202020204" pitchFamily="34" charset="0"/>
                <a:cs typeface="Arial Narrow" panose="020B0604020202020204" pitchFamily="34" charset="0"/>
              </a:rPr>
              <a:t>or restrictions </a:t>
            </a:r>
            <a:r>
              <a:rPr lang="en-GB" sz="1600" b="1" dirty="0">
                <a:solidFill>
                  <a:srgbClr val="58585A"/>
                </a:solidFill>
                <a:latin typeface="Arial Narrow" panose="020B0604020202020204" pitchFamily="34" charset="0"/>
                <a:cs typeface="Arial Narrow" panose="020B0604020202020204" pitchFamily="34" charset="0"/>
              </a:rPr>
              <a:t>of movement </a:t>
            </a:r>
            <a:r>
              <a:rPr lang="en-GB" sz="1600" b="1" u="sng" dirty="0">
                <a:solidFill>
                  <a:srgbClr val="58585A"/>
                </a:solidFill>
                <a:latin typeface="Arial Narrow" panose="020B0604020202020204" pitchFamily="34" charset="0"/>
                <a:cs typeface="Arial Narrow" panose="020B0604020202020204" pitchFamily="34" charset="0"/>
              </a:rPr>
              <a:t>inside</a:t>
            </a:r>
            <a:r>
              <a:rPr lang="en-GB" sz="1600" b="1" dirty="0">
                <a:solidFill>
                  <a:srgbClr val="58585A"/>
                </a:solidFill>
                <a:latin typeface="Arial Narrow" panose="020B0604020202020204" pitchFamily="34" charset="0"/>
                <a:cs typeface="Arial Narrow" panose="020B0604020202020204" pitchFamily="34" charset="0"/>
              </a:rPr>
              <a:t> the town </a:t>
            </a:r>
            <a:r>
              <a:rPr lang="en-GB" sz="1600" dirty="0">
                <a:solidFill>
                  <a:srgbClr val="58585A"/>
                </a:solidFill>
                <a:latin typeface="Arial Narrow" panose="020B0604020202020204" pitchFamily="34" charset="0"/>
                <a:cs typeface="Arial Narrow" panose="020B0604020202020204" pitchFamily="34" charset="0"/>
              </a:rPr>
              <a:t>by security forces. </a:t>
            </a:r>
          </a:p>
          <a:p>
            <a:pPr marL="342900" indent="-342900">
              <a:spcBef>
                <a:spcPts val="1000"/>
              </a:spcBef>
              <a:buFont typeface="Arial" panose="020B0604020202020204" pitchFamily="34" charset="0"/>
              <a:buChar char="•"/>
            </a:pPr>
            <a:r>
              <a:rPr lang="en-GB" sz="1600" dirty="0">
                <a:solidFill>
                  <a:srgbClr val="58585A"/>
                </a:solidFill>
                <a:latin typeface="Arial Narrow" panose="020B0604020202020204" pitchFamily="34" charset="0"/>
                <a:cs typeface="Arial Narrow" panose="020B0604020202020204" pitchFamily="34" charset="0"/>
              </a:rPr>
              <a:t>According to KIs, </a:t>
            </a:r>
            <a:r>
              <a:rPr lang="en-GB" sz="1600" b="1" dirty="0">
                <a:solidFill>
                  <a:srgbClr val="58585A"/>
                </a:solidFill>
                <a:latin typeface="Arial Narrow" panose="020B0604020202020204" pitchFamily="34" charset="0"/>
                <a:cs typeface="Arial Narrow" panose="020B0604020202020204" pitchFamily="34" charset="0"/>
              </a:rPr>
              <a:t>residents did need security clearance from community leaders and security forces to travel to places such as </a:t>
            </a:r>
            <a:r>
              <a:rPr lang="en-GB" sz="1600" b="1" dirty="0" smtClean="0">
                <a:solidFill>
                  <a:srgbClr val="58585A"/>
                </a:solidFill>
                <a:latin typeface="Arial Narrow" panose="020B0604020202020204" pitchFamily="34" charset="0"/>
                <a:cs typeface="Arial Narrow" panose="020B0604020202020204" pitchFamily="34" charset="0"/>
              </a:rPr>
              <a:t>Al </a:t>
            </a:r>
            <a:r>
              <a:rPr lang="en-GB" sz="1600" b="1" dirty="0" err="1" smtClean="0">
                <a:solidFill>
                  <a:srgbClr val="58585A"/>
                </a:solidFill>
                <a:latin typeface="Arial Narrow" panose="020B0604020202020204" pitchFamily="34" charset="0"/>
                <a:cs typeface="Arial Narrow" panose="020B0604020202020204" pitchFamily="34" charset="0"/>
              </a:rPr>
              <a:t>Qayyarah</a:t>
            </a:r>
            <a:r>
              <a:rPr lang="en-GB" sz="1600" b="1" dirty="0">
                <a:solidFill>
                  <a:srgbClr val="58585A"/>
                </a:solidFill>
                <a:latin typeface="Arial Narrow" panose="020B0604020202020204" pitchFamily="34" charset="0"/>
                <a:cs typeface="Arial Narrow" panose="020B0604020202020204" pitchFamily="34" charset="0"/>
              </a:rPr>
              <a:t>.</a:t>
            </a:r>
            <a:endParaRPr lang="en-NZ" sz="1600" b="1" dirty="0">
              <a:solidFill>
                <a:srgbClr val="58585A"/>
              </a:solidFill>
              <a:latin typeface="Arial Narrow" panose="020B0604020202020204" pitchFamily="34" charset="0"/>
              <a:cs typeface="Arial Narrow" panose="020B0604020202020204" pitchFamily="34" charset="0"/>
            </a:endParaRPr>
          </a:p>
        </p:txBody>
      </p:sp>
      <p:sp>
        <p:nvSpPr>
          <p:cNvPr id="8" name="Subtitle 2">
            <a:extLst>
              <a:ext uri="{FF2B5EF4-FFF2-40B4-BE49-F238E27FC236}">
                <a16:creationId xmlns:a16="http://schemas.microsoft.com/office/drawing/2014/main" id="{B8384B86-F051-9A4B-BFBE-881DD90DCF4C}"/>
              </a:ext>
            </a:extLst>
          </p:cNvPr>
          <p:cNvSpPr txBox="1">
            <a:spLocks/>
          </p:cNvSpPr>
          <p:nvPr/>
        </p:nvSpPr>
        <p:spPr>
          <a:xfrm>
            <a:off x="363811" y="5103017"/>
            <a:ext cx="4045869" cy="39444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Civil Documentation</a:t>
            </a:r>
          </a:p>
        </p:txBody>
      </p:sp>
      <p:sp>
        <p:nvSpPr>
          <p:cNvPr id="11" name="Rectangle 10"/>
          <p:cNvSpPr/>
          <p:nvPr/>
        </p:nvSpPr>
        <p:spPr>
          <a:xfrm>
            <a:off x="365760" y="5449008"/>
            <a:ext cx="8087840" cy="584775"/>
          </a:xfrm>
          <a:prstGeom prst="rect">
            <a:avLst/>
          </a:prstGeom>
        </p:spPr>
        <p:txBody>
          <a:bodyPr wrap="square">
            <a:spAutoFit/>
          </a:bodyPr>
          <a:lstStyle/>
          <a:p>
            <a:pPr marL="342900" indent="-342900">
              <a:spcBef>
                <a:spcPts val="1000"/>
              </a:spcBef>
              <a:buFont typeface="Arial" panose="020B0604020202020204" pitchFamily="34" charset="0"/>
              <a:buChar char="•"/>
            </a:pPr>
            <a:r>
              <a:rPr lang="en-NZ" sz="1600" dirty="0">
                <a:solidFill>
                  <a:srgbClr val="58585A"/>
                </a:solidFill>
                <a:latin typeface="Arial Narrow" panose="020B0604020202020204" pitchFamily="34" charset="0"/>
                <a:cs typeface="Arial Narrow" panose="020B0604020202020204" pitchFamily="34" charset="0"/>
              </a:rPr>
              <a:t>The court in </a:t>
            </a:r>
            <a:r>
              <a:rPr lang="en-NZ" sz="1600" dirty="0" err="1">
                <a:solidFill>
                  <a:srgbClr val="58585A"/>
                </a:solidFill>
                <a:latin typeface="Arial Narrow" panose="020B0604020202020204" pitchFamily="34" charset="0"/>
                <a:cs typeface="Arial Narrow" panose="020B0604020202020204" pitchFamily="34" charset="0"/>
              </a:rPr>
              <a:t>Hatra</a:t>
            </a:r>
            <a:r>
              <a:rPr lang="en-NZ" sz="1600" dirty="0">
                <a:solidFill>
                  <a:srgbClr val="58585A"/>
                </a:solidFill>
                <a:latin typeface="Arial Narrow" panose="020B0604020202020204" pitchFamily="34" charset="0"/>
                <a:cs typeface="Arial Narrow" panose="020B0604020202020204" pitchFamily="34" charset="0"/>
              </a:rPr>
              <a:t> was reportedly not functioning. </a:t>
            </a:r>
            <a:r>
              <a:rPr lang="en-NZ" sz="1600" b="1" dirty="0">
                <a:solidFill>
                  <a:srgbClr val="58585A"/>
                </a:solidFill>
                <a:latin typeface="Arial Narrow" panose="020B0604020202020204" pitchFamily="34" charset="0"/>
                <a:cs typeface="Arial Narrow" panose="020B0604020202020204" pitchFamily="34" charset="0"/>
              </a:rPr>
              <a:t>To access legal services, residents had to travel to Al </a:t>
            </a:r>
            <a:r>
              <a:rPr lang="en-NZ" sz="1600" b="1" dirty="0" err="1">
                <a:solidFill>
                  <a:srgbClr val="58585A"/>
                </a:solidFill>
                <a:latin typeface="Arial Narrow" panose="020B0604020202020204" pitchFamily="34" charset="0"/>
                <a:cs typeface="Arial Narrow" panose="020B0604020202020204" pitchFamily="34" charset="0"/>
              </a:rPr>
              <a:t>Qayyarrah</a:t>
            </a:r>
            <a:r>
              <a:rPr lang="en-NZ" sz="1600" dirty="0">
                <a:solidFill>
                  <a:srgbClr val="58585A"/>
                </a:solidFill>
                <a:latin typeface="Arial Narrow" panose="020B0604020202020204" pitchFamily="34" charset="0"/>
                <a:cs typeface="Arial Narrow" panose="020B0604020202020204" pitchFamily="34" charset="0"/>
              </a:rPr>
              <a:t>. Barriers to access therefore related to cost of travel and need for security clearance</a:t>
            </a:r>
          </a:p>
        </p:txBody>
      </p:sp>
    </p:spTree>
    <p:extLst>
      <p:ext uri="{BB962C8B-B14F-4D97-AF65-F5344CB8AC3E}">
        <p14:creationId xmlns:p14="http://schemas.microsoft.com/office/powerpoint/2010/main" val="379286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Protection: HLP</a:t>
            </a:r>
          </a:p>
        </p:txBody>
      </p:sp>
      <p:sp>
        <p:nvSpPr>
          <p:cNvPr id="9" name="Subtitle 2">
            <a:extLst>
              <a:ext uri="{FF2B5EF4-FFF2-40B4-BE49-F238E27FC236}">
                <a16:creationId xmlns:a16="http://schemas.microsoft.com/office/drawing/2014/main" id="{B8384B86-F051-9A4B-BFBE-881DD90DCF4C}"/>
              </a:ext>
            </a:extLst>
          </p:cNvPr>
          <p:cNvSpPr txBox="1">
            <a:spLocks/>
          </p:cNvSpPr>
          <p:nvPr/>
        </p:nvSpPr>
        <p:spPr>
          <a:xfrm>
            <a:off x="384227" y="1385189"/>
            <a:ext cx="4045869" cy="39444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1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Housing, Land, and Property (HLP)</a:t>
            </a:r>
          </a:p>
        </p:txBody>
      </p:sp>
      <p:sp>
        <p:nvSpPr>
          <p:cNvPr id="8" name="TextBox 7"/>
          <p:cNvSpPr txBox="1"/>
          <p:nvPr/>
        </p:nvSpPr>
        <p:spPr>
          <a:xfrm>
            <a:off x="384227" y="5183995"/>
            <a:ext cx="8347316" cy="584775"/>
          </a:xfrm>
          <a:prstGeom prst="rect">
            <a:avLst/>
          </a:prstGeom>
          <a:solidFill>
            <a:srgbClr val="D9D9D9"/>
          </a:solidFill>
          <a:ln w="28575">
            <a:solidFill>
              <a:srgbClr val="58585A"/>
            </a:solidFill>
          </a:ln>
        </p:spPr>
        <p:txBody>
          <a:bodyPr wrap="square" rtlCol="0">
            <a:spAutoFit/>
          </a:bodyPr>
          <a:lstStyle/>
          <a:p>
            <a:r>
              <a:rPr lang="en-GB" sz="1600" b="1" dirty="0">
                <a:solidFill>
                  <a:srgbClr val="EE5859"/>
                </a:solidFill>
                <a:latin typeface="Arial Narrow" panose="020B0606020202030204" pitchFamily="34" charset="0"/>
              </a:rPr>
              <a:t>KI Recommendations:</a:t>
            </a:r>
          </a:p>
          <a:p>
            <a:pPr marL="285750" indent="-285750">
              <a:buFont typeface="Arial" panose="020B0604020202020204" pitchFamily="34" charset="0"/>
              <a:buChar char="•"/>
            </a:pPr>
            <a:r>
              <a:rPr lang="en-GB" sz="1600" dirty="0">
                <a:latin typeface="Arial Narrow" panose="020B0606020202030204" pitchFamily="34" charset="0"/>
              </a:rPr>
              <a:t>Restore the court in </a:t>
            </a:r>
            <a:r>
              <a:rPr lang="en-GB" sz="1600" dirty="0" err="1">
                <a:latin typeface="Arial Narrow" panose="020B0606020202030204" pitchFamily="34" charset="0"/>
              </a:rPr>
              <a:t>Hatra</a:t>
            </a:r>
            <a:r>
              <a:rPr lang="en-GB" sz="1600" dirty="0">
                <a:latin typeface="Arial Narrow" panose="020B0606020202030204" pitchFamily="34" charset="0"/>
              </a:rPr>
              <a:t> to alleviate reliance on the court in </a:t>
            </a:r>
            <a:r>
              <a:rPr lang="en-GB" sz="1600" dirty="0" smtClean="0">
                <a:latin typeface="Arial Narrow" panose="020B0606020202030204" pitchFamily="34" charset="0"/>
              </a:rPr>
              <a:t>Al </a:t>
            </a:r>
            <a:r>
              <a:rPr lang="en-GB" sz="1600" dirty="0" err="1">
                <a:latin typeface="Arial Narrow" panose="020B0606020202030204" pitchFamily="34" charset="0"/>
              </a:rPr>
              <a:t>Qayyarah</a:t>
            </a:r>
            <a:r>
              <a:rPr lang="en-GB" sz="1600" dirty="0">
                <a:latin typeface="Arial Narrow" panose="020B0606020202030204" pitchFamily="34" charset="0"/>
              </a:rPr>
              <a:t>.</a:t>
            </a:r>
          </a:p>
        </p:txBody>
      </p:sp>
      <p:sp>
        <p:nvSpPr>
          <p:cNvPr id="11" name="Rectangle 10"/>
          <p:cNvSpPr/>
          <p:nvPr/>
        </p:nvSpPr>
        <p:spPr>
          <a:xfrm>
            <a:off x="363498" y="2114411"/>
            <a:ext cx="8087840" cy="2693045"/>
          </a:xfrm>
          <a:prstGeom prst="rect">
            <a:avLst/>
          </a:prstGeom>
        </p:spPr>
        <p:txBody>
          <a:bodyPr wrap="square">
            <a:spAutoFit/>
          </a:bodyPr>
          <a:lstStyle/>
          <a:p>
            <a:pPr marL="342900" indent="-342900">
              <a:spcBef>
                <a:spcPts val="1000"/>
              </a:spcBef>
              <a:buFont typeface="Arial" panose="020B0604020202020204" pitchFamily="34" charset="0"/>
              <a:buChar char="•"/>
            </a:pPr>
            <a:r>
              <a:rPr lang="en-GB" sz="1600" dirty="0">
                <a:solidFill>
                  <a:srgbClr val="58585A"/>
                </a:solidFill>
                <a:latin typeface="Arial Narrow" panose="020B0604020202020204" pitchFamily="34" charset="0"/>
                <a:cs typeface="Arial Narrow" panose="020B0604020202020204" pitchFamily="34" charset="0"/>
              </a:rPr>
              <a:t>Most of the </a:t>
            </a:r>
            <a:r>
              <a:rPr lang="en-GB" sz="1600" b="1" dirty="0">
                <a:solidFill>
                  <a:srgbClr val="58585A"/>
                </a:solidFill>
                <a:latin typeface="Arial Narrow" panose="020B0604020202020204" pitchFamily="34" charset="0"/>
                <a:cs typeface="Arial Narrow" panose="020B0604020202020204" pitchFamily="34" charset="0"/>
              </a:rPr>
              <a:t>governmental institutes had been severely damaged</a:t>
            </a:r>
            <a:r>
              <a:rPr lang="en-GB" sz="1600" dirty="0">
                <a:solidFill>
                  <a:srgbClr val="58585A"/>
                </a:solidFill>
                <a:latin typeface="Arial Narrow" panose="020B0604020202020204" pitchFamily="34" charset="0"/>
                <a:cs typeface="Arial Narrow" panose="020B0604020202020204" pitchFamily="34" charset="0"/>
              </a:rPr>
              <a:t>. One community leader also indicated that there </a:t>
            </a:r>
            <a:r>
              <a:rPr lang="en-GB" sz="1600" b="1" dirty="0">
                <a:solidFill>
                  <a:srgbClr val="58585A"/>
                </a:solidFill>
                <a:latin typeface="Arial Narrow" panose="020B0604020202020204" pitchFamily="34" charset="0"/>
                <a:cs typeface="Arial Narrow" panose="020B0604020202020204" pitchFamily="34" charset="0"/>
              </a:rPr>
              <a:t>had been damage done to private property </a:t>
            </a:r>
            <a:r>
              <a:rPr lang="en-GB" sz="1600" dirty="0">
                <a:solidFill>
                  <a:srgbClr val="58585A"/>
                </a:solidFill>
                <a:latin typeface="Arial Narrow" panose="020B0604020202020204" pitchFamily="34" charset="0"/>
                <a:cs typeface="Arial Narrow" panose="020B0604020202020204" pitchFamily="34" charset="0"/>
              </a:rPr>
              <a:t>during and after ISIL’s presence in the town. </a:t>
            </a:r>
          </a:p>
          <a:p>
            <a:pPr marL="342900" indent="-342900">
              <a:spcBef>
                <a:spcPts val="1000"/>
              </a:spcBef>
              <a:buFont typeface="Arial" panose="020B0604020202020204" pitchFamily="34" charset="0"/>
              <a:buChar char="•"/>
            </a:pPr>
            <a:r>
              <a:rPr lang="en-GB" sz="1600" dirty="0">
                <a:solidFill>
                  <a:srgbClr val="58585A"/>
                </a:solidFill>
                <a:latin typeface="Arial Narrow" panose="020B0604020202020204" pitchFamily="34" charset="0"/>
                <a:cs typeface="Arial Narrow" panose="020B0604020202020204" pitchFamily="34" charset="0"/>
              </a:rPr>
              <a:t>Many of the </a:t>
            </a:r>
            <a:r>
              <a:rPr lang="en-GB" sz="1600" b="1" dirty="0">
                <a:solidFill>
                  <a:srgbClr val="58585A"/>
                </a:solidFill>
                <a:latin typeface="Arial Narrow" panose="020B0604020202020204" pitchFamily="34" charset="0"/>
                <a:cs typeface="Arial Narrow" panose="020B0604020202020204" pitchFamily="34" charset="0"/>
              </a:rPr>
              <a:t>families were reportedly sharing a living space </a:t>
            </a:r>
            <a:r>
              <a:rPr lang="en-GB" sz="1600" dirty="0">
                <a:solidFill>
                  <a:srgbClr val="58585A"/>
                </a:solidFill>
                <a:latin typeface="Arial Narrow" panose="020B0604020202020204" pitchFamily="34" charset="0"/>
                <a:cs typeface="Arial Narrow" panose="020B0604020202020204" pitchFamily="34" charset="0"/>
              </a:rPr>
              <a:t>between two families, in part because of widespread looting of property during ISIL.</a:t>
            </a:r>
            <a:endParaRPr lang="en-US" sz="1600" dirty="0">
              <a:solidFill>
                <a:srgbClr val="58585A"/>
              </a:solidFill>
              <a:latin typeface="Arial Narrow" panose="020B0604020202020204" pitchFamily="34" charset="0"/>
              <a:cs typeface="Arial Narrow" panose="020B0604020202020204" pitchFamily="34" charset="0"/>
            </a:endParaRPr>
          </a:p>
          <a:p>
            <a:pPr marL="342900" indent="-342900">
              <a:spcBef>
                <a:spcPts val="1000"/>
              </a:spcBef>
              <a:buFont typeface="Arial" panose="020B0604020202020204" pitchFamily="34" charset="0"/>
              <a:buChar char="•"/>
            </a:pPr>
            <a:r>
              <a:rPr lang="en-US" sz="1600" dirty="0">
                <a:solidFill>
                  <a:srgbClr val="58585A"/>
                </a:solidFill>
                <a:latin typeface="Arial Narrow" panose="020B0604020202020204" pitchFamily="34" charset="0"/>
                <a:cs typeface="Arial Narrow" panose="020B0604020202020204" pitchFamily="34" charset="0"/>
              </a:rPr>
              <a:t>T</a:t>
            </a:r>
            <a:r>
              <a:rPr lang="en-GB" sz="1600" dirty="0">
                <a:solidFill>
                  <a:srgbClr val="58585A"/>
                </a:solidFill>
                <a:latin typeface="Arial Narrow" panose="020B0604020202020204" pitchFamily="34" charset="0"/>
                <a:cs typeface="Arial Narrow" panose="020B0604020202020204" pitchFamily="34" charset="0"/>
              </a:rPr>
              <a:t>here </a:t>
            </a:r>
            <a:r>
              <a:rPr lang="en-GB" sz="1600" b="1" dirty="0">
                <a:solidFill>
                  <a:srgbClr val="58585A"/>
                </a:solidFill>
                <a:latin typeface="Arial Narrow" panose="020B0604020202020204" pitchFamily="34" charset="0"/>
                <a:cs typeface="Arial Narrow" panose="020B0604020202020204" pitchFamily="34" charset="0"/>
              </a:rPr>
              <a:t>had </a:t>
            </a:r>
            <a:r>
              <a:rPr lang="en-GB" sz="1600" b="1" dirty="0" smtClean="0">
                <a:solidFill>
                  <a:srgbClr val="58585A"/>
                </a:solidFill>
                <a:latin typeface="Arial Narrow" panose="020B0604020202020204" pitchFamily="34" charset="0"/>
                <a:cs typeface="Arial Narrow" panose="020B0604020202020204" pitchFamily="34" charset="0"/>
              </a:rPr>
              <a:t>not yet </a:t>
            </a:r>
            <a:r>
              <a:rPr lang="en-GB" sz="1600" b="1" dirty="0">
                <a:solidFill>
                  <a:srgbClr val="58585A"/>
                </a:solidFill>
                <a:latin typeface="Arial Narrow" panose="020B0604020202020204" pitchFamily="34" charset="0"/>
                <a:cs typeface="Arial Narrow" panose="020B0604020202020204" pitchFamily="34" charset="0"/>
              </a:rPr>
              <a:t>been any compensation for lost property by the </a:t>
            </a:r>
            <a:r>
              <a:rPr lang="en-GB" sz="1600" b="1" dirty="0" smtClean="0">
                <a:solidFill>
                  <a:srgbClr val="58585A"/>
                </a:solidFill>
                <a:latin typeface="Arial Narrow" panose="020B0604020202020204" pitchFamily="34" charset="0"/>
                <a:cs typeface="Arial Narrow" panose="020B0604020202020204" pitchFamily="34" charset="0"/>
              </a:rPr>
              <a:t>government reported</a:t>
            </a:r>
            <a:r>
              <a:rPr lang="en-GB" sz="1600" dirty="0" smtClean="0">
                <a:solidFill>
                  <a:srgbClr val="58585A"/>
                </a:solidFill>
                <a:latin typeface="Arial Narrow" panose="020B0604020202020204" pitchFamily="34" charset="0"/>
                <a:cs typeface="Arial Narrow" panose="020B0604020202020204" pitchFamily="34" charset="0"/>
              </a:rPr>
              <a:t>. </a:t>
            </a:r>
            <a:r>
              <a:rPr lang="en-GB" sz="1600" dirty="0">
                <a:solidFill>
                  <a:srgbClr val="58585A"/>
                </a:solidFill>
                <a:latin typeface="Arial Narrow" panose="020B0604020202020204" pitchFamily="34" charset="0"/>
                <a:cs typeface="Arial Narrow" panose="020B0604020202020204" pitchFamily="34" charset="0"/>
              </a:rPr>
              <a:t>In order to receive compensation, KIs reported having to go to </a:t>
            </a:r>
            <a:r>
              <a:rPr lang="en-GB" sz="1600" dirty="0" smtClean="0">
                <a:solidFill>
                  <a:srgbClr val="58585A"/>
                </a:solidFill>
                <a:latin typeface="Arial Narrow" panose="020B0604020202020204" pitchFamily="34" charset="0"/>
                <a:cs typeface="Arial Narrow" panose="020B0604020202020204" pitchFamily="34" charset="0"/>
              </a:rPr>
              <a:t>Al </a:t>
            </a:r>
            <a:r>
              <a:rPr lang="en-GB" sz="1600" dirty="0" err="1" smtClean="0">
                <a:solidFill>
                  <a:srgbClr val="58585A"/>
                </a:solidFill>
                <a:latin typeface="Arial Narrow" panose="020B0604020202020204" pitchFamily="34" charset="0"/>
                <a:cs typeface="Arial Narrow" panose="020B0604020202020204" pitchFamily="34" charset="0"/>
              </a:rPr>
              <a:t>Qayyarah</a:t>
            </a:r>
            <a:r>
              <a:rPr lang="en-GB" sz="1600" dirty="0" smtClean="0">
                <a:solidFill>
                  <a:srgbClr val="58585A"/>
                </a:solidFill>
                <a:latin typeface="Arial Narrow" panose="020B0604020202020204" pitchFamily="34" charset="0"/>
                <a:cs typeface="Arial Narrow" panose="020B0604020202020204" pitchFamily="34" charset="0"/>
              </a:rPr>
              <a:t> </a:t>
            </a:r>
            <a:r>
              <a:rPr lang="en-GB" sz="1600" dirty="0">
                <a:solidFill>
                  <a:srgbClr val="58585A"/>
                </a:solidFill>
                <a:latin typeface="Arial Narrow" panose="020B0604020202020204" pitchFamily="34" charset="0"/>
                <a:cs typeface="Arial Narrow" panose="020B0604020202020204" pitchFamily="34" charset="0"/>
              </a:rPr>
              <a:t>court.</a:t>
            </a:r>
          </a:p>
          <a:p>
            <a:pPr marL="342900" indent="-342900">
              <a:spcBef>
                <a:spcPts val="1000"/>
              </a:spcBef>
              <a:buFont typeface="Arial" panose="020B0604020202020204" pitchFamily="34" charset="0"/>
              <a:buChar char="•"/>
            </a:pPr>
            <a:r>
              <a:rPr lang="en-GB" sz="1600" dirty="0" smtClean="0">
                <a:solidFill>
                  <a:srgbClr val="58585A"/>
                </a:solidFill>
                <a:latin typeface="Arial Narrow" panose="020B0604020202020204" pitchFamily="34" charset="0"/>
                <a:cs typeface="Arial Narrow" panose="020B0604020202020204" pitchFamily="34" charset="0"/>
              </a:rPr>
              <a:t>A number of KIs </a:t>
            </a:r>
            <a:r>
              <a:rPr lang="en-GB" sz="1600" dirty="0">
                <a:solidFill>
                  <a:srgbClr val="58585A"/>
                </a:solidFill>
                <a:latin typeface="Arial Narrow" panose="020B0604020202020204" pitchFamily="34" charset="0"/>
                <a:cs typeface="Arial Narrow" panose="020B0604020202020204" pitchFamily="34" charset="0"/>
              </a:rPr>
              <a:t>reported that </a:t>
            </a:r>
            <a:r>
              <a:rPr lang="en-GB" sz="1600" b="1" dirty="0">
                <a:solidFill>
                  <a:srgbClr val="58585A"/>
                </a:solidFill>
                <a:latin typeface="Arial Narrow" panose="020B0604020202020204" pitchFamily="34" charset="0"/>
                <a:cs typeface="Arial Narrow" panose="020B0604020202020204" pitchFamily="34" charset="0"/>
              </a:rPr>
              <a:t>the lack of government compensation for lost or damaged property was a reason that IDPs from Hatra remained in displacement.</a:t>
            </a:r>
            <a:endParaRPr lang="en-US" sz="1600" b="1" dirty="0">
              <a:solidFill>
                <a:srgbClr val="58585A"/>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10914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Livelihoods</a:t>
            </a:r>
          </a:p>
        </p:txBody>
      </p:sp>
      <p:sp>
        <p:nvSpPr>
          <p:cNvPr id="7" name="TextBox 6"/>
          <p:cNvSpPr txBox="1"/>
          <p:nvPr/>
        </p:nvSpPr>
        <p:spPr>
          <a:xfrm>
            <a:off x="386176" y="1592787"/>
            <a:ext cx="8565931" cy="4565352"/>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US" sz="1600" b="1" dirty="0">
                <a:solidFill>
                  <a:srgbClr val="58585A"/>
                </a:solidFill>
                <a:latin typeface="Arial Narrow" panose="020B0606020202030204" pitchFamily="34" charset="0"/>
                <a:cs typeface="Arial Narrow" panose="020B0604020202020204" pitchFamily="34" charset="0"/>
              </a:rPr>
              <a:t>KI reports on the number of households not receiving income varied notably, the most common answer being between 20 and 30 </a:t>
            </a:r>
            <a:r>
              <a:rPr lang="en-US" sz="1600" b="1" dirty="0" smtClean="0">
                <a:solidFill>
                  <a:srgbClr val="58585A"/>
                </a:solidFill>
                <a:latin typeface="Arial Narrow" panose="020B0606020202030204" pitchFamily="34" charset="0"/>
                <a:cs typeface="Arial Narrow" panose="020B0604020202020204" pitchFamily="34" charset="0"/>
              </a:rPr>
              <a:t>families</a:t>
            </a:r>
            <a:r>
              <a:rPr lang="en-US" sz="1600" dirty="0" smtClean="0">
                <a:solidFill>
                  <a:srgbClr val="58585A"/>
                </a:solidFill>
                <a:latin typeface="Arial Narrow" panose="020B0606020202030204" pitchFamily="34" charset="0"/>
                <a:cs typeface="Arial Narrow" panose="020B0604020202020204" pitchFamily="34" charset="0"/>
              </a:rPr>
              <a:t> </a:t>
            </a:r>
            <a:r>
              <a:rPr lang="en-US" sz="1600" dirty="0">
                <a:solidFill>
                  <a:srgbClr val="58585A"/>
                </a:solidFill>
                <a:latin typeface="Arial Narrow" panose="020B0606020202030204" pitchFamily="34" charset="0"/>
                <a:cs typeface="Arial Narrow" panose="020B0604020202020204" pitchFamily="34" charset="0"/>
              </a:rPr>
              <a:t>(9 out of 21 KIs</a:t>
            </a:r>
            <a:r>
              <a:rPr lang="en-US" sz="1600" dirty="0" smtClean="0">
                <a:solidFill>
                  <a:srgbClr val="58585A"/>
                </a:solidFill>
                <a:latin typeface="Arial Narrow" panose="020B0606020202030204" pitchFamily="34" charset="0"/>
                <a:cs typeface="Arial Narrow" panose="020B0604020202020204" pitchFamily="34" charset="0"/>
              </a:rPr>
              <a:t>); </a:t>
            </a:r>
            <a:r>
              <a:rPr lang="en-US" sz="1600" dirty="0">
                <a:solidFill>
                  <a:srgbClr val="58585A"/>
                </a:solidFill>
                <a:latin typeface="Arial Narrow" panose="020B0606020202030204" pitchFamily="34" charset="0"/>
                <a:cs typeface="Arial Narrow" panose="020B0604020202020204" pitchFamily="34" charset="0"/>
              </a:rPr>
              <a:t>less than 10% of the estimated total number of households living in Hatra town.</a:t>
            </a:r>
            <a:endParaRPr lang="en-GB" sz="1600" dirty="0">
              <a:solidFill>
                <a:srgbClr val="58585A"/>
              </a:solidFill>
              <a:latin typeface="Arial Narrow" panose="020B0606020202030204" pitchFamily="34" charset="0"/>
              <a:cs typeface="Arial Narrow" panose="020B0604020202020204" pitchFamily="34" charset="0"/>
            </a:endParaRPr>
          </a:p>
          <a:p>
            <a:pPr marL="342900" indent="-342900">
              <a:spcBef>
                <a:spcPts val="1000"/>
              </a:spcBef>
              <a:buFont typeface="Arial" panose="020B0604020202020204" pitchFamily="34" charset="0"/>
              <a:buChar char="•"/>
            </a:pPr>
            <a:r>
              <a:rPr lang="en-GB" sz="1600" b="1" dirty="0">
                <a:solidFill>
                  <a:srgbClr val="58585A"/>
                </a:solidFill>
                <a:latin typeface="Arial Narrow" panose="020B0606020202030204" pitchFamily="34" charset="0"/>
                <a:cs typeface="Arial Narrow" panose="020B0604020202020204" pitchFamily="34" charset="0"/>
              </a:rPr>
              <a:t>The number of households without income was said to be relatively low because almost half of returnee households were receiving government salaries</a:t>
            </a:r>
            <a:r>
              <a:rPr lang="en-GB" sz="1600" dirty="0">
                <a:solidFill>
                  <a:srgbClr val="58585A"/>
                </a:solidFill>
                <a:latin typeface="Arial Narrow" panose="020B0606020202030204" pitchFamily="34" charset="0"/>
                <a:cs typeface="Arial Narrow" panose="020B0604020202020204" pitchFamily="34" charset="0"/>
              </a:rPr>
              <a:t>; the remaining households depended on daily work and livestock.</a:t>
            </a:r>
          </a:p>
          <a:p>
            <a:pPr marL="342900" indent="-342900">
              <a:spcBef>
                <a:spcPts val="1000"/>
              </a:spcBef>
              <a:buFont typeface="Arial" panose="020B0604020202020204" pitchFamily="34" charset="0"/>
              <a:buChar char="•"/>
            </a:pPr>
            <a:r>
              <a:rPr lang="en-GB" sz="1600" b="1" dirty="0">
                <a:solidFill>
                  <a:srgbClr val="58585A"/>
                </a:solidFill>
                <a:latin typeface="Arial Narrow" panose="020B0606020202030204" pitchFamily="34" charset="0"/>
                <a:cs typeface="Arial Narrow" panose="020B0604020202020204" pitchFamily="34" charset="0"/>
              </a:rPr>
              <a:t>Only people with government salaries were reportedly able to meet their basic needs</a:t>
            </a:r>
            <a:r>
              <a:rPr lang="en-GB" sz="1600" dirty="0">
                <a:solidFill>
                  <a:srgbClr val="58585A"/>
                </a:solidFill>
                <a:latin typeface="Arial Narrow" panose="020B0606020202030204" pitchFamily="34" charset="0"/>
                <a:cs typeface="Arial Narrow" panose="020B0604020202020204" pitchFamily="34" charset="0"/>
              </a:rPr>
              <a:t> with their wages.</a:t>
            </a:r>
          </a:p>
          <a:p>
            <a:pPr marL="342900" indent="-342900">
              <a:spcBef>
                <a:spcPts val="1000"/>
              </a:spcBef>
              <a:buFont typeface="Arial" panose="020B0604020202020204" pitchFamily="34" charset="0"/>
              <a:buChar char="•"/>
            </a:pPr>
            <a:r>
              <a:rPr lang="en-GB" sz="1600" dirty="0" smtClean="0">
                <a:solidFill>
                  <a:srgbClr val="58585A"/>
                </a:solidFill>
                <a:latin typeface="Arial Narrow" panose="020B0606020202030204" pitchFamily="34" charset="0"/>
                <a:cs typeface="Arial Narrow" panose="020B0604020202020204" pitchFamily="34" charset="0"/>
              </a:rPr>
              <a:t>There </a:t>
            </a:r>
            <a:r>
              <a:rPr lang="en-GB" sz="1600" dirty="0">
                <a:solidFill>
                  <a:srgbClr val="58585A"/>
                </a:solidFill>
                <a:latin typeface="Arial Narrow" panose="020B0606020202030204" pitchFamily="34" charset="0"/>
                <a:cs typeface="Arial Narrow" panose="020B0604020202020204" pitchFamily="34" charset="0"/>
              </a:rPr>
              <a:t>was an </a:t>
            </a:r>
            <a:r>
              <a:rPr lang="en-GB" sz="1600" b="1" dirty="0">
                <a:solidFill>
                  <a:srgbClr val="58585A"/>
                </a:solidFill>
                <a:latin typeface="Arial Narrow" panose="020B0606020202030204" pitchFamily="34" charset="0"/>
                <a:cs typeface="Arial Narrow" panose="020B0604020202020204" pitchFamily="34" charset="0"/>
              </a:rPr>
              <a:t>estimated increase in use of coping strategies</a:t>
            </a:r>
            <a:r>
              <a:rPr lang="en-GB" sz="1600" dirty="0">
                <a:solidFill>
                  <a:srgbClr val="58585A"/>
                </a:solidFill>
                <a:latin typeface="Arial Narrow" panose="020B0606020202030204" pitchFamily="34" charset="0"/>
                <a:cs typeface="Arial Narrow" panose="020B0604020202020204" pitchFamily="34" charset="0"/>
              </a:rPr>
              <a:t>, with many families: </a:t>
            </a:r>
          </a:p>
          <a:p>
            <a:pPr marL="800100" lvl="1" indent="-342900">
              <a:spcBef>
                <a:spcPts val="1000"/>
              </a:spcBef>
              <a:buFont typeface="Arial" panose="020B0604020202020204" pitchFamily="34" charset="0"/>
              <a:buChar char="•"/>
            </a:pPr>
            <a:r>
              <a:rPr lang="en-GB" sz="1600" dirty="0">
                <a:solidFill>
                  <a:srgbClr val="58585A"/>
                </a:solidFill>
                <a:latin typeface="Arial Narrow" panose="020B0606020202030204" pitchFamily="34" charset="0"/>
                <a:cs typeface="Arial Narrow" panose="020B0604020202020204" pitchFamily="34" charset="0"/>
              </a:rPr>
              <a:t>Having to rely on their relatives or neighbour’s assistance (14 out of 21 KIs). It was further explained that this was often sent from relatives who received humanitarian assistance in the camps. </a:t>
            </a:r>
          </a:p>
          <a:p>
            <a:pPr marL="800100" lvl="1" indent="-342900">
              <a:spcBef>
                <a:spcPts val="1000"/>
              </a:spcBef>
              <a:buFont typeface="Arial" panose="020B0604020202020204" pitchFamily="34" charset="0"/>
              <a:buChar char="•"/>
            </a:pPr>
            <a:r>
              <a:rPr lang="en-GB" sz="1600" dirty="0">
                <a:solidFill>
                  <a:srgbClr val="58585A"/>
                </a:solidFill>
                <a:latin typeface="Arial Narrow" panose="020B0606020202030204" pitchFamily="34" charset="0"/>
                <a:cs typeface="Arial Narrow" panose="020B0604020202020204" pitchFamily="34" charset="0"/>
              </a:rPr>
              <a:t>Taking on debt </a:t>
            </a:r>
            <a:r>
              <a:rPr lang="en-GB" sz="1600" dirty="0" smtClean="0">
                <a:solidFill>
                  <a:srgbClr val="58585A"/>
                </a:solidFill>
                <a:latin typeface="Arial Narrow" panose="020B0606020202030204" pitchFamily="34" charset="0"/>
                <a:cs typeface="Arial Narrow" panose="020B0604020202020204" pitchFamily="34" charset="0"/>
              </a:rPr>
              <a:t>(7 </a:t>
            </a:r>
            <a:r>
              <a:rPr lang="en-GB" sz="1600" dirty="0">
                <a:solidFill>
                  <a:srgbClr val="58585A"/>
                </a:solidFill>
                <a:latin typeface="Arial Narrow" panose="020B0606020202030204" pitchFamily="34" charset="0"/>
                <a:cs typeface="Arial Narrow" panose="020B0604020202020204" pitchFamily="34" charset="0"/>
              </a:rPr>
              <a:t>out of 21), </a:t>
            </a:r>
          </a:p>
          <a:p>
            <a:pPr marL="800100" lvl="1" indent="-342900">
              <a:spcBef>
                <a:spcPts val="1000"/>
              </a:spcBef>
              <a:buFont typeface="Arial" panose="020B0604020202020204" pitchFamily="34" charset="0"/>
              <a:buChar char="•"/>
            </a:pPr>
            <a:r>
              <a:rPr lang="en-GB" sz="1600" dirty="0" smtClean="0">
                <a:solidFill>
                  <a:srgbClr val="58585A"/>
                </a:solidFill>
                <a:latin typeface="Arial Narrow" panose="020B0606020202030204" pitchFamily="34" charset="0"/>
                <a:cs typeface="Arial Narrow" panose="020B0604020202020204" pitchFamily="34" charset="0"/>
              </a:rPr>
              <a:t>Re-displacement (6 </a:t>
            </a:r>
            <a:r>
              <a:rPr lang="en-GB" sz="1600" dirty="0">
                <a:solidFill>
                  <a:srgbClr val="58585A"/>
                </a:solidFill>
                <a:latin typeface="Arial Narrow" panose="020B0606020202030204" pitchFamily="34" charset="0"/>
                <a:cs typeface="Arial Narrow" panose="020B0604020202020204" pitchFamily="34" charset="0"/>
              </a:rPr>
              <a:t>out of 21 KIs) </a:t>
            </a:r>
            <a:endParaRPr lang="en-GB" sz="1600" dirty="0" smtClean="0">
              <a:solidFill>
                <a:srgbClr val="58585A"/>
              </a:solidFill>
              <a:latin typeface="Arial Narrow" panose="020B0606020202030204" pitchFamily="34" charset="0"/>
              <a:cs typeface="Arial Narrow" panose="020B0604020202020204" pitchFamily="34" charset="0"/>
            </a:endParaRPr>
          </a:p>
          <a:p>
            <a:pPr marL="800100" lvl="1" indent="-342900">
              <a:spcBef>
                <a:spcPts val="1000"/>
              </a:spcBef>
              <a:buFont typeface="Arial" panose="020B0604020202020204" pitchFamily="34" charset="0"/>
              <a:buChar char="•"/>
            </a:pPr>
            <a:r>
              <a:rPr lang="en-GB" sz="1600" dirty="0">
                <a:solidFill>
                  <a:srgbClr val="58585A"/>
                </a:solidFill>
                <a:latin typeface="Arial Narrow" panose="020B0606020202030204" pitchFamily="34" charset="0"/>
                <a:cs typeface="Arial Narrow" panose="020B0604020202020204" pitchFamily="34" charset="0"/>
              </a:rPr>
              <a:t>Cutting daily </a:t>
            </a:r>
            <a:r>
              <a:rPr lang="en-GB" sz="1600" dirty="0" smtClean="0">
                <a:solidFill>
                  <a:srgbClr val="58585A"/>
                </a:solidFill>
                <a:latin typeface="Arial Narrow" panose="020B0606020202030204" pitchFamily="34" charset="0"/>
                <a:cs typeface="Arial Narrow" panose="020B0604020202020204" pitchFamily="34" charset="0"/>
              </a:rPr>
              <a:t>costs for household basic-needs </a:t>
            </a:r>
            <a:r>
              <a:rPr lang="en-GB" sz="1600" dirty="0">
                <a:solidFill>
                  <a:srgbClr val="58585A"/>
                </a:solidFill>
                <a:latin typeface="Arial Narrow" panose="020B0606020202030204" pitchFamily="34" charset="0"/>
                <a:cs typeface="Arial Narrow" panose="020B0604020202020204" pitchFamily="34" charset="0"/>
              </a:rPr>
              <a:t>(3 out of 21</a:t>
            </a:r>
            <a:r>
              <a:rPr lang="en-GB" sz="1600" dirty="0" smtClean="0">
                <a:solidFill>
                  <a:srgbClr val="58585A"/>
                </a:solidFill>
                <a:latin typeface="Arial Narrow" panose="020B0606020202030204" pitchFamily="34" charset="0"/>
                <a:cs typeface="Arial Narrow" panose="020B0604020202020204" pitchFamily="34" charset="0"/>
              </a:rPr>
              <a:t>),</a:t>
            </a:r>
            <a:endParaRPr lang="en-US" sz="1600" dirty="0">
              <a:solidFill>
                <a:srgbClr val="58585A"/>
              </a:solidFill>
              <a:latin typeface="Arial Narrow" panose="020B0606020202030204" pitchFamily="34" charset="0"/>
              <a:cs typeface="Arial Narrow" panose="020B0604020202020204" pitchFamily="34" charset="0"/>
            </a:endParaRPr>
          </a:p>
          <a:p>
            <a:pPr>
              <a:spcBef>
                <a:spcPts val="1000"/>
              </a:spcBef>
            </a:pPr>
            <a:endParaRPr lang="en-GB" sz="1600" dirty="0">
              <a:solidFill>
                <a:srgbClr val="58585A"/>
              </a:solidFill>
              <a:latin typeface="Arial Narrow" panose="020B0606020202030204" pitchFamily="34" charset="0"/>
              <a:cs typeface="Arial Narrow" panose="020B0604020202020204" pitchFamily="34" charset="0"/>
            </a:endParaRPr>
          </a:p>
        </p:txBody>
      </p:sp>
    </p:spTree>
    <p:extLst>
      <p:ext uri="{BB962C8B-B14F-4D97-AF65-F5344CB8AC3E}">
        <p14:creationId xmlns:p14="http://schemas.microsoft.com/office/powerpoint/2010/main" val="1907302910"/>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emplate>REACH_Powerpoint_Template_MasterSlides</Template>
  <TotalTime>7364</TotalTime>
  <Words>2371</Words>
  <Application>Microsoft Office PowerPoint</Application>
  <PresentationFormat>On-screen Show (4:3)</PresentationFormat>
  <Paragraphs>187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15</vt:i4>
      </vt:variant>
    </vt:vector>
  </HeadingPairs>
  <TitlesOfParts>
    <vt:vector size="28" baseType="lpstr">
      <vt:lpstr>Arial</vt:lpstr>
      <vt:lpstr>Arial Narrow</vt:lpstr>
      <vt:lpstr>Calibri</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Rapid Overview of Areas of Return (ROAR) Hatra</vt:lpstr>
      <vt:lpstr>Objectives and Methodology</vt:lpstr>
      <vt:lpstr>Area of Assessment</vt:lpstr>
      <vt:lpstr>Background and Context</vt:lpstr>
      <vt:lpstr>Displacement and Return</vt:lpstr>
      <vt:lpstr>Displacement and Return</vt:lpstr>
      <vt:lpstr>Protection</vt:lpstr>
      <vt:lpstr>Protection: HLP</vt:lpstr>
      <vt:lpstr>Livelihoods</vt:lpstr>
      <vt:lpstr>Livelihoods</vt:lpstr>
      <vt:lpstr>Basic Services: Health</vt:lpstr>
      <vt:lpstr>Basic Services: Education</vt:lpstr>
      <vt:lpstr>Basic Services: Water and Electricity</vt:lpstr>
      <vt:lpstr>Reported Assistance Received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Alcaraz</dc:creator>
  <cp:lastModifiedBy>Lysiane Haefelin</cp:lastModifiedBy>
  <cp:revision>998</cp:revision>
  <dcterms:created xsi:type="dcterms:W3CDTF">2018-02-28T14:57:03Z</dcterms:created>
  <dcterms:modified xsi:type="dcterms:W3CDTF">2020-02-25T08:28:36Z</dcterms:modified>
</cp:coreProperties>
</file>